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9.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7.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Override1.xml" ContentType="application/vnd.openxmlformats-officedocument.themeOverride+xml"/>
  <Override PartName="/ppt/charts/chart1.xml" ContentType="application/vnd.openxmlformats-officedocument.drawingml.chart+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4"/>
  </p:notesMasterIdLst>
  <p:sldIdLst>
    <p:sldId id="256" r:id="rId2"/>
    <p:sldId id="379" r:id="rId3"/>
    <p:sldId id="380" r:id="rId4"/>
    <p:sldId id="381" r:id="rId5"/>
    <p:sldId id="382" r:id="rId6"/>
    <p:sldId id="276" r:id="rId7"/>
    <p:sldId id="366" r:id="rId8"/>
    <p:sldId id="367" r:id="rId9"/>
    <p:sldId id="368" r:id="rId10"/>
    <p:sldId id="369" r:id="rId11"/>
    <p:sldId id="370" r:id="rId12"/>
    <p:sldId id="371" r:id="rId13"/>
    <p:sldId id="372" r:id="rId14"/>
    <p:sldId id="373" r:id="rId15"/>
    <p:sldId id="383" r:id="rId16"/>
    <p:sldId id="386" r:id="rId17"/>
    <p:sldId id="387" r:id="rId18"/>
    <p:sldId id="384" r:id="rId19"/>
    <p:sldId id="385" r:id="rId20"/>
    <p:sldId id="388" r:id="rId21"/>
    <p:sldId id="389" r:id="rId22"/>
    <p:sldId id="390" r:id="rId23"/>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84" autoAdjust="0"/>
    <p:restoredTop sz="93668" autoAdjust="0"/>
  </p:normalViewPr>
  <p:slideViewPr>
    <p:cSldViewPr snapToGrid="0">
      <p:cViewPr varScale="1">
        <p:scale>
          <a:sx n="111" d="100"/>
          <a:sy n="111" d="100"/>
        </p:scale>
        <p:origin x="34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Goal Weights</c:v>
                </c:pt>
              </c:strCache>
            </c:strRef>
          </c:tx>
          <c:explosion val="10"/>
          <c:dLbls>
            <c:dLbl>
              <c:idx val="0"/>
              <c:layout>
                <c:manualLayout>
                  <c:x val="-1.4100609514310899E-2"/>
                  <c:y val="3.26348418167959E-2"/>
                </c:manualLayout>
              </c:layout>
              <c:dLblPos val="bestFit"/>
              <c:showLegendKey val="1"/>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54C4-4558-96DA-85E2F6502C91}"/>
                </c:ext>
              </c:extLst>
            </c:dLbl>
            <c:dLbl>
              <c:idx val="2"/>
              <c:layout>
                <c:manualLayout>
                  <c:x val="-3.6258710179656699E-2"/>
                  <c:y val="-5.9336076030538001E-3"/>
                </c:manualLayout>
              </c:layout>
              <c:dLblPos val="bestFit"/>
              <c:showLegendKey val="1"/>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54C4-4558-96DA-85E2F6502C91}"/>
                </c:ext>
              </c:extLst>
            </c:dLbl>
            <c:dLbl>
              <c:idx val="3"/>
              <c:layout>
                <c:manualLayout>
                  <c:x val="7.8560380110558894E-2"/>
                  <c:y val="-1.0878154940224499E-16"/>
                </c:manualLayout>
              </c:layout>
              <c:dLblPos val="bestFit"/>
              <c:showLegendKey val="1"/>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54C4-4558-96DA-85E2F6502C91}"/>
                </c:ext>
              </c:extLst>
            </c:dLbl>
            <c:dLbl>
              <c:idx val="4"/>
              <c:layout>
                <c:manualLayout>
                  <c:x val="1.00718639387935E-2"/>
                  <c:y val="-8.9004114045807999E-3"/>
                </c:manualLayout>
              </c:layout>
              <c:dLblPos val="bestFit"/>
              <c:showLegendKey val="1"/>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54C4-4558-96DA-85E2F6502C91}"/>
                </c:ext>
              </c:extLst>
            </c:dLbl>
            <c:dLbl>
              <c:idx val="5"/>
              <c:layout>
                <c:manualLayout>
                  <c:x val="1.00718639387935E-2"/>
                  <c:y val="0"/>
                </c:manualLayout>
              </c:layout>
              <c:dLblPos val="bestFit"/>
              <c:showLegendKey val="1"/>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54C4-4558-96DA-85E2F6502C91}"/>
                </c:ext>
              </c:extLst>
            </c:dLbl>
            <c:dLbl>
              <c:idx val="6"/>
              <c:layout>
                <c:manualLayout>
                  <c:x val="1.00718639387935E-2"/>
                  <c:y val="8.9004114045806403E-3"/>
                </c:manualLayout>
              </c:layout>
              <c:dLblPos val="bestFit"/>
              <c:showLegendKey val="1"/>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54C4-4558-96DA-85E2F6502C91}"/>
                </c:ext>
              </c:extLst>
            </c:dLbl>
            <c:dLbl>
              <c:idx val="7"/>
              <c:layout>
                <c:manualLayout>
                  <c:x val="2.4172473453104502E-2"/>
                  <c:y val="-1.4834019007634499E-2"/>
                </c:manualLayout>
              </c:layout>
              <c:dLblPos val="bestFit"/>
              <c:showLegendKey val="1"/>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54C4-4558-96DA-85E2F6502C91}"/>
                </c:ext>
              </c:extLst>
            </c:dLbl>
            <c:dLbl>
              <c:idx val="8"/>
              <c:layout>
                <c:manualLayout>
                  <c:x val="2.0143727877587E-2"/>
                  <c:y val="-2.9668038015269E-3"/>
                </c:manualLayout>
              </c:layout>
              <c:dLblPos val="bestFit"/>
              <c:showLegendKey val="1"/>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54C4-4558-96DA-85E2F6502C91}"/>
                </c:ext>
              </c:extLst>
            </c:dLbl>
            <c:spPr>
              <a:noFill/>
              <a:ln>
                <a:noFill/>
              </a:ln>
              <a:effectLst/>
            </c:spPr>
            <c:txPr>
              <a:bodyPr/>
              <a:lstStyle/>
              <a:p>
                <a:pPr>
                  <a:defRPr sz="1200"/>
                </a:pPr>
                <a:endParaRPr lang="en-US"/>
              </a:p>
            </c:txPr>
            <c:dLblPos val="outEnd"/>
            <c:showLegendKey val="1"/>
            <c:showVal val="1"/>
            <c:showCatName val="1"/>
            <c:showSerName val="0"/>
            <c:showPercent val="0"/>
            <c:showBubbleSize val="0"/>
            <c:separator> </c:separator>
            <c:showLeaderLines val="0"/>
            <c:extLst>
              <c:ext xmlns:c15="http://schemas.microsoft.com/office/drawing/2012/chart" uri="{CE6537A1-D6FC-4f65-9D91-7224C49458BB}"/>
            </c:extLst>
          </c:dLbls>
          <c:cat>
            <c:strRef>
              <c:f>Sheet1!$A$2:$A$10</c:f>
              <c:strCache>
                <c:ptCount val="9"/>
                <c:pt idx="0">
                  <c:v>G1 - Safety &amp; Security</c:v>
                </c:pt>
                <c:pt idx="1">
                  <c:v>G2 - System Preservation</c:v>
                </c:pt>
                <c:pt idx="2">
                  <c:v>G3 - Congestion</c:v>
                </c:pt>
                <c:pt idx="3">
                  <c:v>G4 - Environment</c:v>
                </c:pt>
                <c:pt idx="4">
                  <c:v>G5 - Community Vitality</c:v>
                </c:pt>
                <c:pt idx="5">
                  <c:v>G6 - Economic</c:v>
                </c:pt>
                <c:pt idx="6">
                  <c:v>G7 - Equitable Access</c:v>
                </c:pt>
                <c:pt idx="7">
                  <c:v>G8 - Return on Investment</c:v>
                </c:pt>
                <c:pt idx="8">
                  <c:v>G9 - Local Priorities</c:v>
                </c:pt>
              </c:strCache>
            </c:strRef>
          </c:cat>
          <c:val>
            <c:numRef>
              <c:f>Sheet1!$B$2:$B$10</c:f>
              <c:numCache>
                <c:formatCode>0%</c:formatCode>
                <c:ptCount val="9"/>
                <c:pt idx="0">
                  <c:v>0.19</c:v>
                </c:pt>
                <c:pt idx="1">
                  <c:v>0.08</c:v>
                </c:pt>
                <c:pt idx="2">
                  <c:v>0.18</c:v>
                </c:pt>
                <c:pt idx="3">
                  <c:v>0.09</c:v>
                </c:pt>
                <c:pt idx="4">
                  <c:v>0.08</c:v>
                </c:pt>
                <c:pt idx="5">
                  <c:v>0.11</c:v>
                </c:pt>
                <c:pt idx="6">
                  <c:v>7.0000000000000007E-2</c:v>
                </c:pt>
                <c:pt idx="7">
                  <c:v>0.1</c:v>
                </c:pt>
                <c:pt idx="8">
                  <c:v>0.1</c:v>
                </c:pt>
              </c:numCache>
            </c:numRef>
          </c:val>
          <c:extLst>
            <c:ext xmlns:c16="http://schemas.microsoft.com/office/drawing/2014/chart" uri="{C3380CC4-5D6E-409C-BE32-E72D297353CC}">
              <c16:uniqueId val="{00000008-54C4-4558-96DA-85E2F6502C91}"/>
            </c:ext>
          </c:extLst>
        </c:ser>
        <c:dLbls>
          <c:dLblPos val="outEnd"/>
          <c:showLegendKey val="0"/>
          <c:showVal val="1"/>
          <c:showCatName val="0"/>
          <c:showSerName val="0"/>
          <c:showPercent val="0"/>
          <c:showBubbleSize val="0"/>
          <c:showLeaderLines val="0"/>
        </c:dLbls>
        <c:firstSliceAng val="0"/>
      </c:pieChart>
    </c:plotArea>
    <c:plotVisOnly val="1"/>
    <c:dispBlanksAs val="gap"/>
    <c:showDLblsOverMax val="0"/>
  </c:chart>
  <c:spPr>
    <a:ln>
      <a:noFill/>
    </a:ln>
  </c:spPr>
  <c:txPr>
    <a:bodyPr/>
    <a:lstStyle/>
    <a:p>
      <a:pPr>
        <a:defRPr sz="1800"/>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6909F559-33B1-47CF-A007-5E3ECBA32E8C}" type="datetimeFigureOut">
              <a:rPr lang="en-US" smtClean="0"/>
              <a:t>12/8/2017</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2548EA21-F1E0-4B9A-96FF-D28BDCE51421}" type="slidenum">
              <a:rPr lang="en-US" smtClean="0"/>
              <a:t>‹#›</a:t>
            </a:fld>
            <a:endParaRPr lang="en-US" dirty="0"/>
          </a:p>
        </p:txBody>
      </p:sp>
    </p:spTree>
    <p:extLst>
      <p:ext uri="{BB962C8B-B14F-4D97-AF65-F5344CB8AC3E}">
        <p14:creationId xmlns:p14="http://schemas.microsoft.com/office/powerpoint/2010/main" val="418442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2</a:t>
            </a:fld>
            <a:endParaRPr lang="en-US" dirty="0"/>
          </a:p>
        </p:txBody>
      </p:sp>
    </p:spTree>
    <p:extLst>
      <p:ext uri="{BB962C8B-B14F-4D97-AF65-F5344CB8AC3E}">
        <p14:creationId xmlns:p14="http://schemas.microsoft.com/office/powerpoint/2010/main" val="362484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3</a:t>
            </a:fld>
            <a:endParaRPr lang="en-US" dirty="0"/>
          </a:p>
        </p:txBody>
      </p:sp>
    </p:spTree>
    <p:extLst>
      <p:ext uri="{BB962C8B-B14F-4D97-AF65-F5344CB8AC3E}">
        <p14:creationId xmlns:p14="http://schemas.microsoft.com/office/powerpoint/2010/main" val="941894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69989-EB00-4EE7-BCB5-25BDC5BB29F8}" type="slidenum">
              <a:rPr lang="en-US" smtClean="0"/>
              <a:t>4</a:t>
            </a:fld>
            <a:endParaRPr lang="en-US" dirty="0"/>
          </a:p>
        </p:txBody>
      </p:sp>
    </p:spTree>
    <p:extLst>
      <p:ext uri="{BB962C8B-B14F-4D97-AF65-F5344CB8AC3E}">
        <p14:creationId xmlns:p14="http://schemas.microsoft.com/office/powerpoint/2010/main" val="3082420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C3C52-01C0-4258-BA2E-A4087EA1DB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78CCCD-6D49-40D1-9583-A6ECD268F0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77E179-951F-4077-A799-0321DF94B19B}"/>
              </a:ext>
            </a:extLst>
          </p:cNvPr>
          <p:cNvSpPr>
            <a:spLocks noGrp="1"/>
          </p:cNvSpPr>
          <p:nvPr>
            <p:ph type="dt" sz="half" idx="10"/>
          </p:nvPr>
        </p:nvSpPr>
        <p:spPr/>
        <p:txBody>
          <a:bodyPr/>
          <a:lstStyle/>
          <a:p>
            <a:fld id="{A4610E1C-99C7-4F43-A1D0-006B825F2B30}" type="datetime1">
              <a:rPr lang="en-US" smtClean="0"/>
              <a:t>12/8/2017</a:t>
            </a:fld>
            <a:endParaRPr lang="en-US" dirty="0"/>
          </a:p>
        </p:txBody>
      </p:sp>
      <p:sp>
        <p:nvSpPr>
          <p:cNvPr id="5" name="Footer Placeholder 4">
            <a:extLst>
              <a:ext uri="{FF2B5EF4-FFF2-40B4-BE49-F238E27FC236}">
                <a16:creationId xmlns:a16="http://schemas.microsoft.com/office/drawing/2014/main" id="{17B7B443-6A6D-47BA-8953-AA34B6C5C5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0BBEE3-0528-4527-821C-3D49AD40B60C}"/>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208412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7A3C9-15FD-4454-8633-1ADA94C8FFD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B4DEE9-AA72-4D2F-A68C-C89E66A1316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29FBA4-E7AB-4432-B231-43609FD8FC69}"/>
              </a:ext>
            </a:extLst>
          </p:cNvPr>
          <p:cNvSpPr>
            <a:spLocks noGrp="1"/>
          </p:cNvSpPr>
          <p:nvPr>
            <p:ph type="dt" sz="half" idx="10"/>
          </p:nvPr>
        </p:nvSpPr>
        <p:spPr/>
        <p:txBody>
          <a:bodyPr/>
          <a:lstStyle/>
          <a:p>
            <a:fld id="{7D723B44-3810-4DB8-9157-22CF65952644}" type="datetime1">
              <a:rPr lang="en-US" smtClean="0"/>
              <a:t>12/8/2017</a:t>
            </a:fld>
            <a:endParaRPr lang="en-US" dirty="0"/>
          </a:p>
        </p:txBody>
      </p:sp>
      <p:sp>
        <p:nvSpPr>
          <p:cNvPr id="5" name="Footer Placeholder 4">
            <a:extLst>
              <a:ext uri="{FF2B5EF4-FFF2-40B4-BE49-F238E27FC236}">
                <a16:creationId xmlns:a16="http://schemas.microsoft.com/office/drawing/2014/main" id="{C6571243-6C31-4BC9-87D5-7F78EB9C81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DA4384-9992-4257-B5B9-A9CADED5D38F}"/>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3782105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5E1EEC-3BF3-4EAF-85D0-17BE0E8536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21731B-99BC-41D8-8CC3-2CC4754F103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551052-001A-4264-BE00-032854D3B356}"/>
              </a:ext>
            </a:extLst>
          </p:cNvPr>
          <p:cNvSpPr>
            <a:spLocks noGrp="1"/>
          </p:cNvSpPr>
          <p:nvPr>
            <p:ph type="dt" sz="half" idx="10"/>
          </p:nvPr>
        </p:nvSpPr>
        <p:spPr/>
        <p:txBody>
          <a:bodyPr/>
          <a:lstStyle/>
          <a:p>
            <a:fld id="{D00ED356-3EEC-44DC-A9B1-AD2FF38F5410}" type="datetime1">
              <a:rPr lang="en-US" smtClean="0"/>
              <a:t>12/8/2017</a:t>
            </a:fld>
            <a:endParaRPr lang="en-US" dirty="0"/>
          </a:p>
        </p:txBody>
      </p:sp>
      <p:sp>
        <p:nvSpPr>
          <p:cNvPr id="5" name="Footer Placeholder 4">
            <a:extLst>
              <a:ext uri="{FF2B5EF4-FFF2-40B4-BE49-F238E27FC236}">
                <a16:creationId xmlns:a16="http://schemas.microsoft.com/office/drawing/2014/main" id="{587AC463-81E1-4AD2-A419-23D1FE71A71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C0C3442-6557-4340-AFC7-4294F70DB034}"/>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3081589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A8B10-4332-43E0-82E3-6425731ECF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4D93CB-F143-42B4-9127-481B1355C8A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4744A-0957-4D20-9E18-CD99594555A1}"/>
              </a:ext>
            </a:extLst>
          </p:cNvPr>
          <p:cNvSpPr>
            <a:spLocks noGrp="1"/>
          </p:cNvSpPr>
          <p:nvPr>
            <p:ph type="dt" sz="half" idx="10"/>
          </p:nvPr>
        </p:nvSpPr>
        <p:spPr/>
        <p:txBody>
          <a:bodyPr/>
          <a:lstStyle/>
          <a:p>
            <a:fld id="{62A0998F-461D-4F6E-A747-B33A5CB36255}" type="datetime1">
              <a:rPr lang="en-US" smtClean="0"/>
              <a:t>12/8/2017</a:t>
            </a:fld>
            <a:endParaRPr lang="en-US" dirty="0"/>
          </a:p>
        </p:txBody>
      </p:sp>
      <p:sp>
        <p:nvSpPr>
          <p:cNvPr id="5" name="Footer Placeholder 4">
            <a:extLst>
              <a:ext uri="{FF2B5EF4-FFF2-40B4-BE49-F238E27FC236}">
                <a16:creationId xmlns:a16="http://schemas.microsoft.com/office/drawing/2014/main" id="{0119F0AD-D13E-4DBC-99DF-1530A5DDD5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6D7E7B-25B3-43D0-9539-6CD85A72E712}"/>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145163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0261B-05AA-4629-8280-68F3241D61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E5EACCC-BAB3-41A3-80FA-0EAC3C3804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EEF226-2643-498F-AFBF-34213CE70951}"/>
              </a:ext>
            </a:extLst>
          </p:cNvPr>
          <p:cNvSpPr>
            <a:spLocks noGrp="1"/>
          </p:cNvSpPr>
          <p:nvPr>
            <p:ph type="dt" sz="half" idx="10"/>
          </p:nvPr>
        </p:nvSpPr>
        <p:spPr/>
        <p:txBody>
          <a:bodyPr/>
          <a:lstStyle/>
          <a:p>
            <a:fld id="{C121A898-79AF-4ED8-BF32-6C0B073FF61C}" type="datetime1">
              <a:rPr lang="en-US" smtClean="0"/>
              <a:t>12/8/2017</a:t>
            </a:fld>
            <a:endParaRPr lang="en-US" dirty="0"/>
          </a:p>
        </p:txBody>
      </p:sp>
      <p:sp>
        <p:nvSpPr>
          <p:cNvPr id="5" name="Footer Placeholder 4">
            <a:extLst>
              <a:ext uri="{FF2B5EF4-FFF2-40B4-BE49-F238E27FC236}">
                <a16:creationId xmlns:a16="http://schemas.microsoft.com/office/drawing/2014/main" id="{0F5E6BB5-ED0E-4933-82F4-18CE115C252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9F0FE6B-5A4D-4A26-8E79-EA016B0050AE}"/>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4147367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6D36B-7EEC-4776-8065-C5FDD7AA04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FDC071-5099-4F73-B5F1-0888FCFA8F8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BE61A6-F0AC-43DC-B8EB-735AD9A752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1F09A-B578-4652-816D-3706E5D1B4F7}"/>
              </a:ext>
            </a:extLst>
          </p:cNvPr>
          <p:cNvSpPr>
            <a:spLocks noGrp="1"/>
          </p:cNvSpPr>
          <p:nvPr>
            <p:ph type="dt" sz="half" idx="10"/>
          </p:nvPr>
        </p:nvSpPr>
        <p:spPr/>
        <p:txBody>
          <a:bodyPr/>
          <a:lstStyle/>
          <a:p>
            <a:fld id="{48D9C6D6-45B6-45DE-B8A5-9FD971C06EA7}" type="datetime1">
              <a:rPr lang="en-US" smtClean="0"/>
              <a:t>12/8/2017</a:t>
            </a:fld>
            <a:endParaRPr lang="en-US" dirty="0"/>
          </a:p>
        </p:txBody>
      </p:sp>
      <p:sp>
        <p:nvSpPr>
          <p:cNvPr id="6" name="Footer Placeholder 5">
            <a:extLst>
              <a:ext uri="{FF2B5EF4-FFF2-40B4-BE49-F238E27FC236}">
                <a16:creationId xmlns:a16="http://schemas.microsoft.com/office/drawing/2014/main" id="{0B87CA6B-DEDC-44E0-8424-092831951D3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33365EA-A14A-4964-A6C7-FF9B3800C721}"/>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419416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E001D-703F-411D-BB56-EA266E8FF7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22F250-0D6D-42DB-9D5D-128131055B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5878885-04DD-4B50-B2CF-836F41D4D87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DC16C2-D801-42E2-9FB1-46ED969797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4133A59-43D1-4AA3-9E1F-F860BC06E3F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A77953-EF2F-4F4B-9F92-72C6CAB0F514}"/>
              </a:ext>
            </a:extLst>
          </p:cNvPr>
          <p:cNvSpPr>
            <a:spLocks noGrp="1"/>
          </p:cNvSpPr>
          <p:nvPr>
            <p:ph type="dt" sz="half" idx="10"/>
          </p:nvPr>
        </p:nvSpPr>
        <p:spPr/>
        <p:txBody>
          <a:bodyPr/>
          <a:lstStyle/>
          <a:p>
            <a:fld id="{BB017FD1-A7B0-484B-BC88-BEF42598860F}" type="datetime1">
              <a:rPr lang="en-US" smtClean="0"/>
              <a:t>12/8/2017</a:t>
            </a:fld>
            <a:endParaRPr lang="en-US" dirty="0"/>
          </a:p>
        </p:txBody>
      </p:sp>
      <p:sp>
        <p:nvSpPr>
          <p:cNvPr id="8" name="Footer Placeholder 7">
            <a:extLst>
              <a:ext uri="{FF2B5EF4-FFF2-40B4-BE49-F238E27FC236}">
                <a16:creationId xmlns:a16="http://schemas.microsoft.com/office/drawing/2014/main" id="{B08F152D-1092-4F25-A61A-368FCA41B9A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3945E50-2BE3-49DD-A240-CCB219758BA0}"/>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2114929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AC54E-6137-451B-BEA3-EAE13A7E00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DDD665-FD77-48DD-8CEB-A9CB9708F575}"/>
              </a:ext>
            </a:extLst>
          </p:cNvPr>
          <p:cNvSpPr>
            <a:spLocks noGrp="1"/>
          </p:cNvSpPr>
          <p:nvPr>
            <p:ph type="dt" sz="half" idx="10"/>
          </p:nvPr>
        </p:nvSpPr>
        <p:spPr/>
        <p:txBody>
          <a:bodyPr/>
          <a:lstStyle/>
          <a:p>
            <a:fld id="{22C2182D-6489-4223-B676-23EB2025F799}" type="datetime1">
              <a:rPr lang="en-US" smtClean="0"/>
              <a:t>12/8/2017</a:t>
            </a:fld>
            <a:endParaRPr lang="en-US" dirty="0"/>
          </a:p>
        </p:txBody>
      </p:sp>
      <p:sp>
        <p:nvSpPr>
          <p:cNvPr id="4" name="Footer Placeholder 3">
            <a:extLst>
              <a:ext uri="{FF2B5EF4-FFF2-40B4-BE49-F238E27FC236}">
                <a16:creationId xmlns:a16="http://schemas.microsoft.com/office/drawing/2014/main" id="{D755C378-F01E-4365-A9BC-A7E957D558B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EF155B8-AD4E-4931-966E-31F383357EBC}"/>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1254405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060681-C3E3-4E05-A70F-B48D8EFBE1EE}"/>
              </a:ext>
            </a:extLst>
          </p:cNvPr>
          <p:cNvSpPr>
            <a:spLocks noGrp="1"/>
          </p:cNvSpPr>
          <p:nvPr>
            <p:ph type="dt" sz="half" idx="10"/>
          </p:nvPr>
        </p:nvSpPr>
        <p:spPr/>
        <p:txBody>
          <a:bodyPr/>
          <a:lstStyle/>
          <a:p>
            <a:fld id="{6821A311-6BCE-41E4-BCF3-43DA2690E5F7}" type="datetime1">
              <a:rPr lang="en-US" smtClean="0"/>
              <a:t>12/8/2017</a:t>
            </a:fld>
            <a:endParaRPr lang="en-US" dirty="0"/>
          </a:p>
        </p:txBody>
      </p:sp>
      <p:sp>
        <p:nvSpPr>
          <p:cNvPr id="3" name="Footer Placeholder 2">
            <a:extLst>
              <a:ext uri="{FF2B5EF4-FFF2-40B4-BE49-F238E27FC236}">
                <a16:creationId xmlns:a16="http://schemas.microsoft.com/office/drawing/2014/main" id="{76C0DF79-F8C8-4D4B-9303-EA49316CD45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0EA64B-558F-4412-828B-FFBE15B8CF50}"/>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3840345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989F9-06B9-48DE-BDA2-DDF1AAD7D2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0E5F42-8DE7-4DBF-A467-DCE8FEC5E1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1300A6-160C-4903-A824-684DD4C535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E4A5563-E37D-4262-A80B-5FC90B840FDB}"/>
              </a:ext>
            </a:extLst>
          </p:cNvPr>
          <p:cNvSpPr>
            <a:spLocks noGrp="1"/>
          </p:cNvSpPr>
          <p:nvPr>
            <p:ph type="dt" sz="half" idx="10"/>
          </p:nvPr>
        </p:nvSpPr>
        <p:spPr/>
        <p:txBody>
          <a:bodyPr/>
          <a:lstStyle/>
          <a:p>
            <a:fld id="{10740E75-989D-4390-B52E-CB31B68A84FD}" type="datetime1">
              <a:rPr lang="en-US" smtClean="0"/>
              <a:t>12/8/2017</a:t>
            </a:fld>
            <a:endParaRPr lang="en-US" dirty="0"/>
          </a:p>
        </p:txBody>
      </p:sp>
      <p:sp>
        <p:nvSpPr>
          <p:cNvPr id="6" name="Footer Placeholder 5">
            <a:extLst>
              <a:ext uri="{FF2B5EF4-FFF2-40B4-BE49-F238E27FC236}">
                <a16:creationId xmlns:a16="http://schemas.microsoft.com/office/drawing/2014/main" id="{2C6A5029-475B-48D9-953A-E383FCF5B95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544AA9-9771-4053-8E6B-0D00188AC8E3}"/>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1892733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F715C-2FFB-4584-9BB4-65177A19FC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E6DC97-C82B-4182-8D89-33106E0CA8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57FBA1-362A-4F4A-BAF4-4787146197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7DB7E74-D5CA-4E3A-9166-714425F8AF8F}"/>
              </a:ext>
            </a:extLst>
          </p:cNvPr>
          <p:cNvSpPr>
            <a:spLocks noGrp="1"/>
          </p:cNvSpPr>
          <p:nvPr>
            <p:ph type="dt" sz="half" idx="10"/>
          </p:nvPr>
        </p:nvSpPr>
        <p:spPr/>
        <p:txBody>
          <a:bodyPr/>
          <a:lstStyle/>
          <a:p>
            <a:fld id="{90FFDF3D-2AC0-4B2C-AEB3-98AA8FC9983F}" type="datetime1">
              <a:rPr lang="en-US" smtClean="0"/>
              <a:t>12/8/2017</a:t>
            </a:fld>
            <a:endParaRPr lang="en-US" dirty="0"/>
          </a:p>
        </p:txBody>
      </p:sp>
      <p:sp>
        <p:nvSpPr>
          <p:cNvPr id="6" name="Footer Placeholder 5">
            <a:extLst>
              <a:ext uri="{FF2B5EF4-FFF2-40B4-BE49-F238E27FC236}">
                <a16:creationId xmlns:a16="http://schemas.microsoft.com/office/drawing/2014/main" id="{6001F848-A7DC-4002-820D-2FF0B428460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7FECC8-02CA-4772-B243-572829F6D054}"/>
              </a:ext>
            </a:extLst>
          </p:cNvPr>
          <p:cNvSpPr>
            <a:spLocks noGrp="1"/>
          </p:cNvSpPr>
          <p:nvPr>
            <p:ph type="sldNum" sz="quarter" idx="12"/>
          </p:nvPr>
        </p:nvSpPr>
        <p:spPr/>
        <p:txBody>
          <a:bodyPr/>
          <a:lstStyle/>
          <a:p>
            <a:fld id="{F0446DF8-FE5C-4326-82F3-D832CF44353F}" type="slidenum">
              <a:rPr lang="en-US" smtClean="0"/>
              <a:t>‹#›</a:t>
            </a:fld>
            <a:endParaRPr lang="en-US" dirty="0"/>
          </a:p>
        </p:txBody>
      </p:sp>
    </p:spTree>
    <p:extLst>
      <p:ext uri="{BB962C8B-B14F-4D97-AF65-F5344CB8AC3E}">
        <p14:creationId xmlns:p14="http://schemas.microsoft.com/office/powerpoint/2010/main" val="246446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F7B914-6F38-43F0-BFD1-74E4760EEB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AD512D-47CD-4361-8136-0EB945FC9E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EA5A34-814B-41BA-8D0E-5E6B758EF8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572A4B-3B57-495A-BA67-6598D68F4AFF}" type="datetime1">
              <a:rPr lang="en-US" smtClean="0"/>
              <a:t>12/8/2017</a:t>
            </a:fld>
            <a:endParaRPr lang="en-US" dirty="0"/>
          </a:p>
        </p:txBody>
      </p:sp>
      <p:sp>
        <p:nvSpPr>
          <p:cNvPr id="5" name="Footer Placeholder 4">
            <a:extLst>
              <a:ext uri="{FF2B5EF4-FFF2-40B4-BE49-F238E27FC236}">
                <a16:creationId xmlns:a16="http://schemas.microsoft.com/office/drawing/2014/main" id="{369E9C85-40E6-47B8-9334-8DE5EB4878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CD44A0C-C42A-420B-AC6C-85FBD54AA0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446DF8-FE5C-4326-82F3-D832CF44353F}" type="slidenum">
              <a:rPr lang="en-US" smtClean="0"/>
              <a:t>‹#›</a:t>
            </a:fld>
            <a:endParaRPr lang="en-US" dirty="0"/>
          </a:p>
        </p:txBody>
      </p:sp>
    </p:spTree>
    <p:extLst>
      <p:ext uri="{BB962C8B-B14F-4D97-AF65-F5344CB8AC3E}">
        <p14:creationId xmlns:p14="http://schemas.microsoft.com/office/powerpoint/2010/main" val="17684193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image" Target="../media/image8.svg"/><Relationship Id="rId7" Type="http://schemas.openxmlformats.org/officeDocument/2006/relationships/image" Target="../media/image12.sv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age result for maryland dot"/>
          <p:cNvSpPr>
            <a:spLocks noGrp="1" noChangeAspect="1" noChangeArrowheads="1"/>
          </p:cNvSpPr>
          <p:nvPr>
            <p:ph type="ctrTitle"/>
          </p:nvPr>
        </p:nvSpPr>
        <p:spPr bwMode="auto">
          <a:xfrm>
            <a:off x="1308339" y="2389516"/>
            <a:ext cx="9144000" cy="82813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90000"/>
          </a:bodyPr>
          <a:lstStyle/>
          <a:p>
            <a:r>
              <a:rPr lang="en-US" dirty="0"/>
              <a:t>Chapter 30 </a:t>
            </a:r>
            <a:br>
              <a:rPr lang="en-US" dirty="0"/>
            </a:br>
            <a:endParaRPr lang="en-US" dirty="0"/>
          </a:p>
        </p:txBody>
      </p:sp>
      <p:sp>
        <p:nvSpPr>
          <p:cNvPr id="3" name="Subtitle 2"/>
          <p:cNvSpPr>
            <a:spLocks noGrp="1"/>
          </p:cNvSpPr>
          <p:nvPr>
            <p:ph type="subTitle" idx="1"/>
          </p:nvPr>
        </p:nvSpPr>
        <p:spPr>
          <a:xfrm>
            <a:off x="1524000" y="3308740"/>
            <a:ext cx="9144000" cy="1655762"/>
          </a:xfrm>
        </p:spPr>
        <p:txBody>
          <a:bodyPr/>
          <a:lstStyle/>
          <a:p>
            <a:r>
              <a:rPr lang="en-US" dirty="0"/>
              <a:t>Transportation Project-Based Scoring System </a:t>
            </a:r>
          </a:p>
        </p:txBody>
      </p:sp>
      <p:sp>
        <p:nvSpPr>
          <p:cNvPr id="2" name="TextBox 1">
            <a:extLst>
              <a:ext uri="{FF2B5EF4-FFF2-40B4-BE49-F238E27FC236}">
                <a16:creationId xmlns:a16="http://schemas.microsoft.com/office/drawing/2014/main" id="{E4C0B231-4C85-4F22-B7EA-B847ED843DC9}"/>
              </a:ext>
            </a:extLst>
          </p:cNvPr>
          <p:cNvSpPr txBox="1"/>
          <p:nvPr/>
        </p:nvSpPr>
        <p:spPr>
          <a:xfrm>
            <a:off x="7582619" y="5835923"/>
            <a:ext cx="4504607" cy="461665"/>
          </a:xfrm>
          <a:prstGeom prst="rect">
            <a:avLst/>
          </a:prstGeom>
          <a:noFill/>
        </p:spPr>
        <p:txBody>
          <a:bodyPr wrap="square" rtlCol="0">
            <a:spAutoFit/>
          </a:bodyPr>
          <a:lstStyle/>
          <a:p>
            <a:r>
              <a:rPr lang="en-US" sz="1200" dirty="0"/>
              <a:t>MDOT Office of Planning Presentation (</a:t>
            </a:r>
            <a:r>
              <a:rPr lang="en-US" sz="1200" dirty="0" err="1"/>
              <a:t>MACo</a:t>
            </a:r>
            <a:r>
              <a:rPr lang="en-US" sz="1200" dirty="0"/>
              <a:t> Roundtable)</a:t>
            </a:r>
          </a:p>
          <a:p>
            <a:r>
              <a:rPr lang="en-US" sz="1200" dirty="0"/>
              <a:t>12/7/2017</a:t>
            </a:r>
          </a:p>
        </p:txBody>
      </p:sp>
    </p:spTree>
    <p:extLst>
      <p:ext uri="{BB962C8B-B14F-4D97-AF65-F5344CB8AC3E}">
        <p14:creationId xmlns:p14="http://schemas.microsoft.com/office/powerpoint/2010/main" val="2088411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90444" y="1845733"/>
            <a:ext cx="9965235" cy="4115119"/>
          </a:xfrm>
        </p:spPr>
        <p:txBody>
          <a:bodyPr>
            <a:normAutofit lnSpcReduction="10000"/>
          </a:bodyPr>
          <a:lstStyle/>
          <a:p>
            <a:pPr marL="0" indent="0">
              <a:buNone/>
            </a:pPr>
            <a:r>
              <a:rPr lang="en-US" sz="2000" b="1" dirty="0"/>
              <a:t>Measure 1: Degree To Which Project Increases Use of Walking, Biking or Transit </a:t>
            </a:r>
          </a:p>
          <a:p>
            <a:pPr lvl="1">
              <a:buFont typeface="Arial" panose="020B0604020202020204" pitchFamily="34" charset="0"/>
              <a:buChar char="•"/>
            </a:pPr>
            <a:r>
              <a:rPr lang="en-US" sz="2000" dirty="0"/>
              <a:t>Qualitative checklist with points assigned based on the project features and their impact to improving modal choices and consistency with local bicycle/pedestrian plans.</a:t>
            </a:r>
          </a:p>
          <a:p>
            <a:pPr lvl="1">
              <a:buFont typeface="Arial" panose="020B0604020202020204" pitchFamily="34" charset="0"/>
              <a:buChar char="•"/>
            </a:pPr>
            <a:r>
              <a:rPr lang="en-US" sz="2000" dirty="0"/>
              <a:t>MDOT and Applicant Data used to Score </a:t>
            </a:r>
          </a:p>
          <a:p>
            <a:pPr marL="0" lvl="1" indent="0">
              <a:buNone/>
            </a:pPr>
            <a:r>
              <a:rPr lang="en-US" sz="2000" b="1" dirty="0"/>
              <a:t>Measure 2: Enhancement of Existing Community Assets </a:t>
            </a:r>
          </a:p>
          <a:p>
            <a:pPr marL="690563" lvl="1" indent="-233363">
              <a:buFont typeface="Arial" panose="020B0604020202020204" pitchFamily="34" charset="0"/>
              <a:buChar char="•"/>
            </a:pPr>
            <a:r>
              <a:rPr lang="en-US" sz="2000" dirty="0"/>
              <a:t>Qualitative checklist with points assigned based on the number of community assets to which the project provides access to. </a:t>
            </a:r>
          </a:p>
          <a:p>
            <a:pPr marL="690563" lvl="1" indent="-233363">
              <a:buFont typeface="Arial" panose="020B0604020202020204" pitchFamily="34" charset="0"/>
              <a:buChar char="•"/>
            </a:pPr>
            <a:r>
              <a:rPr lang="en-US" sz="2000" dirty="0"/>
              <a:t>Community assets are defined as education facilities, places of worship, libraries, military installations, parks, community centers and healthcare facilities.</a:t>
            </a:r>
          </a:p>
          <a:p>
            <a:pPr marL="690563" lvl="1" indent="-233363">
              <a:buFont typeface="Arial" panose="020B0604020202020204" pitchFamily="34" charset="0"/>
              <a:buChar char="•"/>
            </a:pPr>
            <a:r>
              <a:rPr lang="en-US" sz="2000" dirty="0"/>
              <a:t>Applicant Data used to Score. </a:t>
            </a:r>
          </a:p>
          <a:p>
            <a:pPr marL="0" lvl="1" indent="0">
              <a:buNone/>
            </a:pPr>
            <a:r>
              <a:rPr lang="en-US" sz="2000" b="1" dirty="0"/>
              <a:t>Measure 3: Degree to Which the Project Furthers Revitalization Plans </a:t>
            </a:r>
          </a:p>
          <a:p>
            <a:pPr marL="690563" lvl="1" indent="-233363">
              <a:buFont typeface="Arial" panose="020B0604020202020204" pitchFamily="34" charset="0"/>
              <a:buChar char="•"/>
            </a:pPr>
            <a:r>
              <a:rPr lang="en-US" sz="2000" dirty="0"/>
              <a:t>Qualitative checklist with points assigned based on the projects consistency with local comprehensive  plans</a:t>
            </a:r>
          </a:p>
          <a:p>
            <a:pPr marL="690563" lvl="1" indent="-233363">
              <a:buFont typeface="Arial" panose="020B0604020202020204" pitchFamily="34" charset="0"/>
              <a:buChar char="•"/>
            </a:pPr>
            <a:r>
              <a:rPr lang="en-US" sz="2000" dirty="0"/>
              <a:t>Applicant Data used to Score.</a:t>
            </a:r>
          </a:p>
        </p:txBody>
      </p:sp>
      <p:sp>
        <p:nvSpPr>
          <p:cNvPr id="3" name="Slide Number Placeholder 2"/>
          <p:cNvSpPr>
            <a:spLocks noGrp="1"/>
          </p:cNvSpPr>
          <p:nvPr>
            <p:ph type="sldNum" sz="quarter" idx="12"/>
          </p:nvPr>
        </p:nvSpPr>
        <p:spPr/>
        <p:txBody>
          <a:bodyPr/>
          <a:lstStyle/>
          <a:p>
            <a:fld id="{F0446DF8-FE5C-4326-82F3-D832CF44353F}" type="slidenum">
              <a:rPr lang="en-US" smtClean="0"/>
              <a:t>10</a:t>
            </a:fld>
            <a:endParaRPr lang="en-US" dirty="0"/>
          </a:p>
        </p:txBody>
      </p:sp>
      <p:sp>
        <p:nvSpPr>
          <p:cNvPr id="6" name="TextBox 5"/>
          <p:cNvSpPr txBox="1"/>
          <p:nvPr/>
        </p:nvSpPr>
        <p:spPr>
          <a:xfrm>
            <a:off x="1121433" y="1023634"/>
            <a:ext cx="9944531" cy="646331"/>
          </a:xfrm>
          <a:prstGeom prst="rect">
            <a:avLst/>
          </a:prstGeom>
          <a:noFill/>
        </p:spPr>
        <p:txBody>
          <a:bodyPr wrap="square" rtlCol="0">
            <a:spAutoFit/>
          </a:bodyPr>
          <a:lstStyle/>
          <a:p>
            <a:r>
              <a:rPr lang="en-US" sz="3600" dirty="0">
                <a:solidFill>
                  <a:schemeClr val="accent1"/>
                </a:solidFill>
              </a:rPr>
              <a:t>Goal 5: Community Vitality </a:t>
            </a:r>
          </a:p>
        </p:txBody>
      </p:sp>
    </p:spTree>
    <p:extLst>
      <p:ext uri="{BB962C8B-B14F-4D97-AF65-F5344CB8AC3E}">
        <p14:creationId xmlns:p14="http://schemas.microsoft.com/office/powerpoint/2010/main" val="257227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90444" y="1845733"/>
            <a:ext cx="6202393" cy="4115119"/>
          </a:xfrm>
        </p:spPr>
        <p:txBody>
          <a:bodyPr>
            <a:noAutofit/>
          </a:bodyPr>
          <a:lstStyle/>
          <a:p>
            <a:pPr marL="0" indent="0">
              <a:spcBef>
                <a:spcPts val="200"/>
              </a:spcBef>
              <a:spcAft>
                <a:spcPts val="400"/>
              </a:spcAft>
              <a:buNone/>
            </a:pPr>
            <a:r>
              <a:rPr lang="en-US" sz="1800" b="1" dirty="0"/>
              <a:t>Measure 1: Increase in Job Accessibility </a:t>
            </a:r>
          </a:p>
          <a:p>
            <a:pPr marL="396875" indent="-163513">
              <a:spcBef>
                <a:spcPts val="200"/>
              </a:spcBef>
              <a:spcAft>
                <a:spcPts val="400"/>
              </a:spcAft>
              <a:buFont typeface="Arial" panose="020B0604020202020204" pitchFamily="34" charset="0"/>
              <a:buChar char="•"/>
            </a:pPr>
            <a:r>
              <a:rPr lang="en-US" sz="1800" dirty="0"/>
              <a:t>Predicted increase in the number of jobs from modeling the impact in the Multi-Modal Accessibility (MMA) Tool. </a:t>
            </a:r>
          </a:p>
          <a:p>
            <a:pPr marL="0" indent="0">
              <a:spcBef>
                <a:spcPts val="200"/>
              </a:spcBef>
              <a:spcAft>
                <a:spcPts val="400"/>
              </a:spcAft>
              <a:buNone/>
            </a:pPr>
            <a:r>
              <a:rPr lang="en-US" sz="1800" b="1" dirty="0"/>
              <a:t>Measure 2: Projected Enhancement of Access to Critical Intermodal Locations </a:t>
            </a:r>
          </a:p>
          <a:p>
            <a:pPr marL="396875" lvl="1" indent="-163513">
              <a:buFont typeface="Arial" panose="020B0604020202020204" pitchFamily="34" charset="0"/>
              <a:buChar char="•"/>
            </a:pPr>
            <a:r>
              <a:rPr lang="en-US" sz="1800" dirty="0"/>
              <a:t>Points assigned based on the project’s inclusion in MDOT’s Strategic Goods Movement Plan </a:t>
            </a:r>
          </a:p>
          <a:p>
            <a:pPr marL="0" lvl="1" indent="0">
              <a:buNone/>
            </a:pPr>
            <a:r>
              <a:rPr lang="en-US" sz="1800" b="1" dirty="0"/>
              <a:t>Measure 3: Increase in Furthering Non-Speculative Economic Development </a:t>
            </a:r>
            <a:endParaRPr lang="en-US" sz="1800" dirty="0"/>
          </a:p>
          <a:p>
            <a:pPr marL="396875" lvl="1" indent="-163513">
              <a:buFont typeface="Arial" panose="020B0604020202020204" pitchFamily="34" charset="0"/>
              <a:buChar char="•"/>
            </a:pPr>
            <a:r>
              <a:rPr lang="en-US" sz="1800" dirty="0"/>
              <a:t>Qualitative checklist with points assigned based on the degree to which proposed development is expected to be built as a result of the project. </a:t>
            </a:r>
          </a:p>
          <a:p>
            <a:pPr marL="396875" lvl="1" indent="-163513">
              <a:buFont typeface="Arial" panose="020B0604020202020204" pitchFamily="34" charset="0"/>
              <a:buChar char="•"/>
            </a:pPr>
            <a:r>
              <a:rPr lang="en-US" sz="1800" dirty="0"/>
              <a:t>Checklist is modeled off Virginia DOT’s evaluation of economic development in their project prioritization program. </a:t>
            </a:r>
          </a:p>
          <a:p>
            <a:pPr marL="396875" lvl="1" indent="-163513">
              <a:buFont typeface="Arial" panose="020B0604020202020204" pitchFamily="34" charset="0"/>
              <a:buChar char="•"/>
            </a:pPr>
            <a:r>
              <a:rPr lang="en-US" sz="1800" dirty="0"/>
              <a:t>Applicant Data used to Score. </a:t>
            </a:r>
          </a:p>
        </p:txBody>
      </p:sp>
      <p:sp>
        <p:nvSpPr>
          <p:cNvPr id="3" name="Slide Number Placeholder 2"/>
          <p:cNvSpPr>
            <a:spLocks noGrp="1"/>
          </p:cNvSpPr>
          <p:nvPr>
            <p:ph type="sldNum" sz="quarter" idx="12"/>
          </p:nvPr>
        </p:nvSpPr>
        <p:spPr/>
        <p:txBody>
          <a:bodyPr/>
          <a:lstStyle/>
          <a:p>
            <a:fld id="{F0446DF8-FE5C-4326-82F3-D832CF44353F}" type="slidenum">
              <a:rPr lang="en-US" smtClean="0"/>
              <a:t>11</a:t>
            </a:fld>
            <a:endParaRPr lang="en-US" dirty="0"/>
          </a:p>
        </p:txBody>
      </p:sp>
      <p:sp>
        <p:nvSpPr>
          <p:cNvPr id="6" name="TextBox 5"/>
          <p:cNvSpPr txBox="1"/>
          <p:nvPr/>
        </p:nvSpPr>
        <p:spPr>
          <a:xfrm>
            <a:off x="1121433" y="1023634"/>
            <a:ext cx="9944531" cy="646331"/>
          </a:xfrm>
          <a:prstGeom prst="rect">
            <a:avLst/>
          </a:prstGeom>
          <a:noFill/>
        </p:spPr>
        <p:txBody>
          <a:bodyPr wrap="square" rtlCol="0">
            <a:spAutoFit/>
          </a:bodyPr>
          <a:lstStyle/>
          <a:p>
            <a:r>
              <a:rPr lang="en-US" sz="3600" dirty="0">
                <a:solidFill>
                  <a:schemeClr val="accent1"/>
                </a:solidFill>
              </a:rPr>
              <a:t>Goal 6: Economic Prosperity </a:t>
            </a:r>
          </a:p>
        </p:txBody>
      </p:sp>
      <p:graphicFrame>
        <p:nvGraphicFramePr>
          <p:cNvPr id="5" name="Table 4">
            <a:extLst>
              <a:ext uri="{FF2B5EF4-FFF2-40B4-BE49-F238E27FC236}">
                <a16:creationId xmlns:a16="http://schemas.microsoft.com/office/drawing/2014/main" id="{1605A059-E863-48B9-82EA-7D97D601179B}"/>
              </a:ext>
            </a:extLst>
          </p:cNvPr>
          <p:cNvGraphicFramePr>
            <a:graphicFrameLocks noGrp="1"/>
          </p:cNvGraphicFramePr>
          <p:nvPr>
            <p:extLst>
              <p:ext uri="{D42A27DB-BD31-4B8C-83A1-F6EECF244321}">
                <p14:modId xmlns:p14="http://schemas.microsoft.com/office/powerpoint/2010/main" val="3795684816"/>
              </p:ext>
            </p:extLst>
          </p:nvPr>
        </p:nvGraphicFramePr>
        <p:xfrm>
          <a:off x="7487728" y="1836787"/>
          <a:ext cx="3830130" cy="4052508"/>
        </p:xfrm>
        <a:graphic>
          <a:graphicData uri="http://schemas.openxmlformats.org/drawingml/2006/table">
            <a:tbl>
              <a:tblPr firstRow="1" bandRow="1"/>
              <a:tblGrid>
                <a:gridCol w="2347742">
                  <a:extLst>
                    <a:ext uri="{9D8B030D-6E8A-4147-A177-3AD203B41FA5}">
                      <a16:colId xmlns:a16="http://schemas.microsoft.com/office/drawing/2014/main" val="20000"/>
                    </a:ext>
                  </a:extLst>
                </a:gridCol>
                <a:gridCol w="1482388">
                  <a:extLst>
                    <a:ext uri="{9D8B030D-6E8A-4147-A177-3AD203B41FA5}">
                      <a16:colId xmlns:a16="http://schemas.microsoft.com/office/drawing/2014/main" val="20001"/>
                    </a:ext>
                  </a:extLst>
                </a:gridCol>
              </a:tblGrid>
              <a:tr h="322103">
                <a:tc>
                  <a:txBody>
                    <a:bodyPr/>
                    <a:lstStyle/>
                    <a:p>
                      <a:pPr marL="0" marR="0">
                        <a:lnSpc>
                          <a:spcPct val="115000"/>
                        </a:lnSpc>
                        <a:spcBef>
                          <a:spcPts val="0"/>
                        </a:spcBef>
                        <a:spcAft>
                          <a:spcPts val="0"/>
                        </a:spcAft>
                      </a:pPr>
                      <a:r>
                        <a:rPr lang="en-US" sz="1100" b="1" kern="1200" dirty="0">
                          <a:solidFill>
                            <a:srgbClr val="FFFFFF"/>
                          </a:solidFill>
                          <a:effectLst/>
                          <a:latin typeface="Calibri"/>
                          <a:ea typeface="Times New Roman"/>
                          <a:cs typeface="Arial"/>
                        </a:rPr>
                        <a:t>Rating Description</a:t>
                      </a:r>
                      <a:endParaRPr lang="en-US" sz="1100" dirty="0">
                        <a:effectLst/>
                        <a:latin typeface="Calibri"/>
                        <a:ea typeface="Calibri"/>
                        <a:cs typeface="Times New Roman"/>
                      </a:endParaRPr>
                    </a:p>
                  </a:txBody>
                  <a:tcPr>
                    <a:lnL w="12700" cap="flat" cmpd="sng" algn="ctr">
                      <a:solidFill>
                        <a:srgbClr val="D15A3E"/>
                      </a:solidFill>
                      <a:prstDash val="solid"/>
                      <a:round/>
                      <a:headEnd type="none" w="med" len="med"/>
                      <a:tailEnd type="none" w="med" len="med"/>
                    </a:lnL>
                    <a:lnR>
                      <a:noFill/>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solidFill>
                      <a:srgbClr val="D15A3E"/>
                    </a:solidFill>
                  </a:tcPr>
                </a:tc>
                <a:tc>
                  <a:txBody>
                    <a:bodyPr/>
                    <a:lstStyle/>
                    <a:p>
                      <a:pPr marL="0" marR="0" algn="ctr">
                        <a:lnSpc>
                          <a:spcPct val="115000"/>
                        </a:lnSpc>
                        <a:spcBef>
                          <a:spcPts val="0"/>
                        </a:spcBef>
                        <a:spcAft>
                          <a:spcPts val="0"/>
                        </a:spcAft>
                      </a:pPr>
                      <a:r>
                        <a:rPr lang="en-US" sz="1100" b="1" kern="1200" dirty="0">
                          <a:solidFill>
                            <a:srgbClr val="FFFFFF"/>
                          </a:solidFill>
                          <a:effectLst/>
                          <a:latin typeface="Calibri"/>
                          <a:ea typeface="Times New Roman"/>
                          <a:cs typeface="Arial"/>
                        </a:rPr>
                        <a:t>Points Value</a:t>
                      </a:r>
                      <a:endParaRPr lang="en-US" sz="1100" dirty="0">
                        <a:effectLst/>
                        <a:latin typeface="Calibri"/>
                        <a:ea typeface="Calibri"/>
                        <a:cs typeface="Times New Roman"/>
                      </a:endParaRPr>
                    </a:p>
                  </a:txBody>
                  <a:tcPr>
                    <a:lnL>
                      <a:noFill/>
                    </a:lnL>
                    <a:lnR w="12700" cap="flat" cmpd="sng" algn="ctr">
                      <a:solidFill>
                        <a:srgbClr val="D15A3E"/>
                      </a:solidFill>
                      <a:prstDash val="solid"/>
                      <a:round/>
                      <a:headEnd type="none" w="med" len="med"/>
                      <a:tailEnd type="none" w="med" len="med"/>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solidFill>
                      <a:srgbClr val="D15A3E"/>
                    </a:solidFill>
                  </a:tcPr>
                </a:tc>
                <a:extLst>
                  <a:ext uri="{0D108BD9-81ED-4DB2-BD59-A6C34878D82A}">
                    <a16:rowId xmlns:a16="http://schemas.microsoft.com/office/drawing/2014/main" val="10000"/>
                  </a:ext>
                </a:extLst>
              </a:tr>
              <a:tr h="462375">
                <a:tc>
                  <a:txBody>
                    <a:bodyPr/>
                    <a:lstStyle/>
                    <a:p>
                      <a:pPr marL="0" marR="0">
                        <a:lnSpc>
                          <a:spcPct val="115000"/>
                        </a:lnSpc>
                        <a:spcBef>
                          <a:spcPts val="0"/>
                        </a:spcBef>
                        <a:spcAft>
                          <a:spcPts val="0"/>
                        </a:spcAft>
                      </a:pPr>
                      <a:r>
                        <a:rPr lang="en-US" sz="1100" kern="1200" dirty="0">
                          <a:solidFill>
                            <a:srgbClr val="000000"/>
                          </a:solidFill>
                          <a:effectLst/>
                          <a:latin typeface="Calibri"/>
                          <a:ea typeface="Times New Roman"/>
                          <a:cs typeface="Arial"/>
                        </a:rPr>
                        <a:t>Is the project consistent with the local Comprehensive Plan? (</a:t>
                      </a:r>
                      <a:r>
                        <a:rPr lang="en-US" sz="1100" kern="1200" dirty="0">
                          <a:solidFill>
                            <a:srgbClr val="000000"/>
                          </a:solidFill>
                          <a:effectLst/>
                          <a:latin typeface="Calibri"/>
                          <a:ea typeface="Calibri"/>
                          <a:cs typeface="Arial"/>
                        </a:rPr>
                        <a:t>Name of Plan and Approval</a:t>
                      </a:r>
                      <a:r>
                        <a:rPr lang="en-US" sz="1100" kern="1200" baseline="0" dirty="0">
                          <a:solidFill>
                            <a:srgbClr val="000000"/>
                          </a:solidFill>
                          <a:effectLst/>
                          <a:latin typeface="Calibri"/>
                          <a:ea typeface="Calibri"/>
                          <a:cs typeface="Arial"/>
                        </a:rPr>
                        <a:t> Date Required)</a:t>
                      </a:r>
                      <a:endParaRPr lang="en-US" sz="1100" dirty="0">
                        <a:effectLst/>
                        <a:latin typeface="Calibri"/>
                        <a:ea typeface="Calibri"/>
                        <a:cs typeface="Times New Roman"/>
                      </a:endParaRPr>
                    </a:p>
                  </a:txBody>
                  <a:tcPr>
                    <a:lnL w="12700" cap="flat" cmpd="sng" algn="ctr">
                      <a:solidFill>
                        <a:srgbClr val="D15A3E"/>
                      </a:solidFill>
                      <a:prstDash val="solid"/>
                      <a:round/>
                      <a:headEnd type="none" w="med" len="med"/>
                      <a:tailEnd type="none" w="med" len="med"/>
                    </a:lnL>
                    <a:lnR>
                      <a:noFill/>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kern="1200" dirty="0">
                          <a:solidFill>
                            <a:srgbClr val="000000"/>
                          </a:solidFill>
                          <a:effectLst/>
                          <a:latin typeface="Calibri"/>
                          <a:ea typeface="Times New Roman"/>
                          <a:cs typeface="Arial"/>
                        </a:rPr>
                        <a:t>Consistent with: 0.5</a:t>
                      </a:r>
                      <a:endParaRPr lang="en-US" sz="1100" dirty="0">
                        <a:effectLst/>
                        <a:latin typeface="Calibri"/>
                        <a:ea typeface="Calibri"/>
                        <a:cs typeface="Times New Roman"/>
                      </a:endParaRPr>
                    </a:p>
                    <a:p>
                      <a:pPr marL="0" marR="0">
                        <a:lnSpc>
                          <a:spcPct val="115000"/>
                        </a:lnSpc>
                        <a:spcBef>
                          <a:spcPts val="0"/>
                        </a:spcBef>
                        <a:spcAft>
                          <a:spcPts val="0"/>
                        </a:spcAft>
                      </a:pPr>
                      <a:r>
                        <a:rPr lang="en-US" sz="1100" kern="1200" dirty="0">
                          <a:solidFill>
                            <a:srgbClr val="000000"/>
                          </a:solidFill>
                          <a:effectLst/>
                          <a:latin typeface="Calibri"/>
                          <a:ea typeface="Times New Roman"/>
                          <a:cs typeface="Arial"/>
                        </a:rPr>
                        <a:t>Referenced in: 1</a:t>
                      </a:r>
                      <a:endParaRPr lang="en-US" sz="1100" dirty="0">
                        <a:effectLst/>
                        <a:latin typeface="Calibri"/>
                        <a:ea typeface="Calibri"/>
                        <a:cs typeface="Times New Roman"/>
                      </a:endParaRPr>
                    </a:p>
                  </a:txBody>
                  <a:tcPr>
                    <a:lnL>
                      <a:noFill/>
                    </a:lnL>
                    <a:lnR w="12700" cap="flat" cmpd="sng" algn="ctr">
                      <a:solidFill>
                        <a:srgbClr val="D15A3E"/>
                      </a:solidFill>
                      <a:prstDash val="solid"/>
                      <a:round/>
                      <a:headEnd type="none" w="med" len="med"/>
                      <a:tailEnd type="none" w="med" len="med"/>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extLst>
                  <a:ext uri="{0D108BD9-81ED-4DB2-BD59-A6C34878D82A}">
                    <a16:rowId xmlns:a16="http://schemas.microsoft.com/office/drawing/2014/main" val="10001"/>
                  </a:ext>
                </a:extLst>
              </a:tr>
              <a:tr h="465827">
                <a:tc>
                  <a:txBody>
                    <a:bodyPr/>
                    <a:lstStyle/>
                    <a:p>
                      <a:pPr marL="0" marR="0">
                        <a:lnSpc>
                          <a:spcPct val="115000"/>
                        </a:lnSpc>
                        <a:spcBef>
                          <a:spcPts val="0"/>
                        </a:spcBef>
                        <a:spcAft>
                          <a:spcPts val="0"/>
                        </a:spcAft>
                      </a:pPr>
                      <a:r>
                        <a:rPr lang="en-US" sz="1100" kern="1200" dirty="0">
                          <a:solidFill>
                            <a:srgbClr val="000000"/>
                          </a:solidFill>
                          <a:effectLst/>
                          <a:latin typeface="Calibri"/>
                          <a:ea typeface="Times New Roman"/>
                          <a:cs typeface="Arial"/>
                        </a:rPr>
                        <a:t>What is the development project’s site plan status?</a:t>
                      </a:r>
                      <a:endParaRPr lang="en-US" sz="1100" dirty="0">
                        <a:effectLst/>
                        <a:latin typeface="Calibri"/>
                        <a:ea typeface="Calibri"/>
                        <a:cs typeface="Times New Roman"/>
                      </a:endParaRPr>
                    </a:p>
                  </a:txBody>
                  <a:tcPr>
                    <a:lnL w="12700" cap="flat" cmpd="sng" algn="ctr">
                      <a:solidFill>
                        <a:srgbClr val="D15A3E"/>
                      </a:solidFill>
                      <a:prstDash val="solid"/>
                      <a:round/>
                      <a:headEnd type="none" w="med" len="med"/>
                      <a:tailEnd type="none" w="med" len="med"/>
                    </a:lnL>
                    <a:lnR>
                      <a:noFill/>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kern="1200" dirty="0">
                          <a:solidFill>
                            <a:srgbClr val="000000"/>
                          </a:solidFill>
                          <a:effectLst/>
                          <a:latin typeface="Calibri"/>
                          <a:ea typeface="Times New Roman"/>
                          <a:cs typeface="Arial"/>
                        </a:rPr>
                        <a:t>Submitted: 0.5</a:t>
                      </a:r>
                      <a:endParaRPr lang="en-US" sz="1100" dirty="0">
                        <a:effectLst/>
                        <a:latin typeface="Calibri"/>
                        <a:ea typeface="Calibri"/>
                        <a:cs typeface="Times New Roman"/>
                      </a:endParaRPr>
                    </a:p>
                    <a:p>
                      <a:pPr marL="0" marR="0">
                        <a:lnSpc>
                          <a:spcPct val="115000"/>
                        </a:lnSpc>
                        <a:spcBef>
                          <a:spcPts val="0"/>
                        </a:spcBef>
                        <a:spcAft>
                          <a:spcPts val="0"/>
                        </a:spcAft>
                      </a:pPr>
                      <a:r>
                        <a:rPr lang="en-US" sz="1100" kern="1200" dirty="0">
                          <a:solidFill>
                            <a:srgbClr val="000000"/>
                          </a:solidFill>
                          <a:effectLst/>
                          <a:latin typeface="Calibri"/>
                          <a:ea typeface="Times New Roman"/>
                          <a:cs typeface="Arial"/>
                        </a:rPr>
                        <a:t>Approved: 1</a:t>
                      </a:r>
                      <a:endParaRPr lang="en-US" sz="1100" dirty="0">
                        <a:effectLst/>
                        <a:latin typeface="Calibri"/>
                        <a:ea typeface="Calibri"/>
                        <a:cs typeface="Times New Roman"/>
                      </a:endParaRPr>
                    </a:p>
                  </a:txBody>
                  <a:tcPr>
                    <a:lnL>
                      <a:noFill/>
                    </a:lnL>
                    <a:lnR w="12700" cap="flat" cmpd="sng" algn="ctr">
                      <a:solidFill>
                        <a:srgbClr val="D15A3E"/>
                      </a:solidFill>
                      <a:prstDash val="solid"/>
                      <a:round/>
                      <a:headEnd type="none" w="med" len="med"/>
                      <a:tailEnd type="none" w="med" len="med"/>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extLst>
                  <a:ext uri="{0D108BD9-81ED-4DB2-BD59-A6C34878D82A}">
                    <a16:rowId xmlns:a16="http://schemas.microsoft.com/office/drawing/2014/main" val="10002"/>
                  </a:ext>
                </a:extLst>
              </a:tr>
              <a:tr h="431321">
                <a:tc>
                  <a:txBody>
                    <a:bodyPr/>
                    <a:lstStyle/>
                    <a:p>
                      <a:pPr marL="0" marR="0">
                        <a:lnSpc>
                          <a:spcPct val="115000"/>
                        </a:lnSpc>
                        <a:spcBef>
                          <a:spcPts val="0"/>
                        </a:spcBef>
                        <a:spcAft>
                          <a:spcPts val="0"/>
                        </a:spcAft>
                      </a:pPr>
                      <a:r>
                        <a:rPr lang="en-US" sz="1100" kern="1200" dirty="0">
                          <a:solidFill>
                            <a:srgbClr val="000000"/>
                          </a:solidFill>
                          <a:effectLst/>
                          <a:latin typeface="Calibri"/>
                          <a:ea typeface="Times New Roman"/>
                          <a:cs typeface="Arial"/>
                        </a:rPr>
                        <a:t>What is the development project site utilities status?</a:t>
                      </a:r>
                      <a:endParaRPr lang="en-US" sz="1100" dirty="0">
                        <a:effectLst/>
                        <a:latin typeface="Calibri"/>
                        <a:ea typeface="Calibri"/>
                        <a:cs typeface="Times New Roman"/>
                      </a:endParaRPr>
                    </a:p>
                  </a:txBody>
                  <a:tcPr>
                    <a:lnL w="12700" cap="flat" cmpd="sng" algn="ctr">
                      <a:solidFill>
                        <a:srgbClr val="D15A3E"/>
                      </a:solidFill>
                      <a:prstDash val="solid"/>
                      <a:round/>
                      <a:headEnd type="none" w="med" len="med"/>
                      <a:tailEnd type="none" w="med" len="med"/>
                    </a:lnL>
                    <a:lnR>
                      <a:noFill/>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kern="1200" dirty="0">
                          <a:solidFill>
                            <a:srgbClr val="000000"/>
                          </a:solidFill>
                          <a:effectLst/>
                          <a:latin typeface="Calibri"/>
                          <a:ea typeface="Times New Roman"/>
                          <a:cs typeface="Arial"/>
                        </a:rPr>
                        <a:t>Planned: 0.5</a:t>
                      </a:r>
                    </a:p>
                    <a:p>
                      <a:pPr marL="0" marR="0">
                        <a:lnSpc>
                          <a:spcPct val="115000"/>
                        </a:lnSpc>
                        <a:spcBef>
                          <a:spcPts val="0"/>
                        </a:spcBef>
                        <a:spcAft>
                          <a:spcPts val="0"/>
                        </a:spcAft>
                      </a:pPr>
                      <a:r>
                        <a:rPr lang="en-US" sz="1100" kern="1200" dirty="0">
                          <a:solidFill>
                            <a:srgbClr val="000000"/>
                          </a:solidFill>
                          <a:effectLst/>
                          <a:latin typeface="Calibri"/>
                          <a:ea typeface="Calibri"/>
                          <a:cs typeface="Arial"/>
                        </a:rPr>
                        <a:t>Funded: 1</a:t>
                      </a:r>
                      <a:endParaRPr lang="en-US" sz="1100" dirty="0">
                        <a:effectLst/>
                        <a:latin typeface="Calibri"/>
                        <a:ea typeface="Calibri"/>
                        <a:cs typeface="Times New Roman"/>
                      </a:endParaRPr>
                    </a:p>
                    <a:p>
                      <a:pPr marL="0" marR="0">
                        <a:lnSpc>
                          <a:spcPct val="115000"/>
                        </a:lnSpc>
                        <a:spcBef>
                          <a:spcPts val="0"/>
                        </a:spcBef>
                        <a:spcAft>
                          <a:spcPts val="0"/>
                        </a:spcAft>
                      </a:pPr>
                      <a:r>
                        <a:rPr lang="en-US" sz="1100" kern="1200" dirty="0">
                          <a:solidFill>
                            <a:srgbClr val="000000"/>
                          </a:solidFill>
                          <a:effectLst/>
                          <a:latin typeface="Calibri"/>
                          <a:ea typeface="Times New Roman"/>
                          <a:cs typeface="Arial"/>
                        </a:rPr>
                        <a:t>In-place: 2</a:t>
                      </a:r>
                      <a:endParaRPr lang="en-US" sz="1100" dirty="0">
                        <a:effectLst/>
                        <a:latin typeface="Calibri"/>
                        <a:ea typeface="Calibri"/>
                        <a:cs typeface="Times New Roman"/>
                      </a:endParaRPr>
                    </a:p>
                  </a:txBody>
                  <a:tcPr>
                    <a:lnL>
                      <a:noFill/>
                    </a:lnL>
                    <a:lnR w="12700" cap="flat" cmpd="sng" algn="ctr">
                      <a:solidFill>
                        <a:srgbClr val="D15A3E"/>
                      </a:solidFill>
                      <a:prstDash val="solid"/>
                      <a:round/>
                      <a:headEnd type="none" w="med" len="med"/>
                      <a:tailEnd type="none" w="med" len="med"/>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extLst>
                  <a:ext uri="{0D108BD9-81ED-4DB2-BD59-A6C34878D82A}">
                    <a16:rowId xmlns:a16="http://schemas.microsoft.com/office/drawing/2014/main" val="10003"/>
                  </a:ext>
                </a:extLst>
              </a:tr>
              <a:tr h="536324">
                <a:tc>
                  <a:txBody>
                    <a:bodyPr/>
                    <a:lstStyle/>
                    <a:p>
                      <a:pPr marL="0" marR="0">
                        <a:lnSpc>
                          <a:spcPct val="115000"/>
                        </a:lnSpc>
                        <a:spcBef>
                          <a:spcPts val="0"/>
                        </a:spcBef>
                        <a:spcAft>
                          <a:spcPts val="0"/>
                        </a:spcAft>
                      </a:pPr>
                      <a:r>
                        <a:rPr lang="en-US" sz="1100" kern="1200" dirty="0">
                          <a:solidFill>
                            <a:schemeClr val="tx1"/>
                          </a:solidFill>
                          <a:effectLst/>
                          <a:latin typeface="+mn-lt"/>
                          <a:ea typeface="+mn-ea"/>
                          <a:cs typeface="+mn-cs"/>
                        </a:rPr>
                        <a:t>Expected</a:t>
                      </a:r>
                      <a:r>
                        <a:rPr lang="en-US" sz="1100" kern="1200" baseline="0" dirty="0">
                          <a:solidFill>
                            <a:schemeClr val="tx1"/>
                          </a:solidFill>
                          <a:effectLst/>
                          <a:latin typeface="+mn-lt"/>
                          <a:ea typeface="+mn-ea"/>
                          <a:cs typeface="+mn-cs"/>
                        </a:rPr>
                        <a:t> Job Density of Proposed Development </a:t>
                      </a:r>
                      <a:endParaRPr lang="en-US" sz="1100" kern="1200" dirty="0">
                        <a:solidFill>
                          <a:srgbClr val="000000"/>
                        </a:solidFill>
                        <a:effectLst/>
                        <a:latin typeface="Calibri"/>
                        <a:ea typeface="Times New Roman"/>
                        <a:cs typeface="Arial"/>
                      </a:endParaRPr>
                    </a:p>
                  </a:txBody>
                  <a:tcPr>
                    <a:lnL w="12700" cap="flat" cmpd="sng" algn="ctr">
                      <a:solidFill>
                        <a:srgbClr val="D15A3E"/>
                      </a:solidFill>
                      <a:prstDash val="solid"/>
                      <a:round/>
                      <a:headEnd type="none" w="med" len="med"/>
                      <a:tailEnd type="none" w="med" len="med"/>
                    </a:lnL>
                    <a:lnR>
                      <a:noFill/>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kern="1200" dirty="0">
                          <a:solidFill>
                            <a:schemeClr val="tx1"/>
                          </a:solidFill>
                          <a:effectLst/>
                          <a:latin typeface="+mn-lt"/>
                          <a:ea typeface="+mn-ea"/>
                          <a:cs typeface="+mn-cs"/>
                        </a:rPr>
                        <a:t>Low</a:t>
                      </a:r>
                      <a:r>
                        <a:rPr lang="en-US" sz="1100" kern="1200" baseline="0" dirty="0">
                          <a:solidFill>
                            <a:schemeClr val="tx1"/>
                          </a:solidFill>
                          <a:effectLst/>
                          <a:latin typeface="+mn-lt"/>
                          <a:ea typeface="+mn-ea"/>
                          <a:cs typeface="+mn-cs"/>
                        </a:rPr>
                        <a:t> Density .5</a:t>
                      </a:r>
                    </a:p>
                    <a:p>
                      <a:pPr marL="0" marR="0">
                        <a:lnSpc>
                          <a:spcPct val="115000"/>
                        </a:lnSpc>
                        <a:spcBef>
                          <a:spcPts val="0"/>
                        </a:spcBef>
                        <a:spcAft>
                          <a:spcPts val="0"/>
                        </a:spcAft>
                      </a:pPr>
                      <a:r>
                        <a:rPr lang="en-US" sz="1100" kern="1200" baseline="0" dirty="0">
                          <a:solidFill>
                            <a:schemeClr val="tx1"/>
                          </a:solidFill>
                          <a:effectLst/>
                          <a:latin typeface="+mn-lt"/>
                          <a:ea typeface="+mn-ea"/>
                          <a:cs typeface="+mn-cs"/>
                        </a:rPr>
                        <a:t>High Density 1</a:t>
                      </a:r>
                      <a:endParaRPr lang="en-US" sz="1100" dirty="0">
                        <a:effectLst/>
                        <a:latin typeface="Calibri"/>
                        <a:ea typeface="Calibri"/>
                        <a:cs typeface="Times New Roman"/>
                      </a:endParaRPr>
                    </a:p>
                  </a:txBody>
                  <a:tcPr>
                    <a:lnL>
                      <a:noFill/>
                    </a:lnL>
                    <a:lnR w="12700" cap="flat" cmpd="sng" algn="ctr">
                      <a:solidFill>
                        <a:srgbClr val="D15A3E"/>
                      </a:solidFill>
                      <a:prstDash val="solid"/>
                      <a:round/>
                      <a:headEnd type="none" w="med" len="med"/>
                      <a:tailEnd type="none" w="med" len="med"/>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extLst>
                  <a:ext uri="{0D108BD9-81ED-4DB2-BD59-A6C34878D82A}">
                    <a16:rowId xmlns:a16="http://schemas.microsoft.com/office/drawing/2014/main" val="10004"/>
                  </a:ext>
                </a:extLst>
              </a:tr>
              <a:tr h="672860">
                <a:tc gridSpan="2">
                  <a:txBody>
                    <a:bodyPr/>
                    <a:lstStyle/>
                    <a:p>
                      <a:pPr marL="0" marR="0">
                        <a:lnSpc>
                          <a:spcPct val="115000"/>
                        </a:lnSpc>
                        <a:spcBef>
                          <a:spcPts val="0"/>
                        </a:spcBef>
                        <a:spcAft>
                          <a:spcPts val="0"/>
                        </a:spcAft>
                      </a:pPr>
                      <a:r>
                        <a:rPr lang="en-US" sz="1100" dirty="0">
                          <a:effectLst/>
                          <a:latin typeface="Calibri"/>
                          <a:ea typeface="Times New Roman"/>
                          <a:cs typeface="Arial"/>
                        </a:rPr>
                        <a:t>Note: For corridor and transit improvements in developed areas, treat all land area that can be improved as having a submitted site plan</a:t>
                      </a:r>
                      <a:r>
                        <a:rPr lang="en-US" sz="1100" baseline="0" dirty="0">
                          <a:effectLst/>
                          <a:latin typeface="Calibri"/>
                          <a:ea typeface="Times New Roman"/>
                          <a:cs typeface="Arial"/>
                        </a:rPr>
                        <a:t> and </a:t>
                      </a:r>
                      <a:r>
                        <a:rPr lang="en-US" sz="1100" dirty="0">
                          <a:effectLst/>
                          <a:latin typeface="Calibri"/>
                          <a:ea typeface="Times New Roman"/>
                          <a:cs typeface="Arial"/>
                        </a:rPr>
                        <a:t>in-place utilities. Scaling will be based on land area. For transit improvements evaluate land area at a 0.5 mile radius from each station.</a:t>
                      </a:r>
                      <a:endParaRPr lang="en-US" sz="1100" dirty="0">
                        <a:effectLst/>
                        <a:latin typeface="Calibri"/>
                        <a:ea typeface="Calibri"/>
                        <a:cs typeface="Times New Roman"/>
                      </a:endParaRPr>
                    </a:p>
                  </a:txBody>
                  <a:tcPr>
                    <a:lnL w="12700" cap="flat" cmpd="sng" algn="ctr">
                      <a:solidFill>
                        <a:srgbClr val="D15A3E"/>
                      </a:solidFill>
                      <a:prstDash val="solid"/>
                      <a:round/>
                      <a:headEnd type="none" w="med" len="med"/>
                      <a:tailEnd type="none" w="med" len="med"/>
                    </a:lnL>
                    <a:lnR w="12700" cap="flat" cmpd="sng" algn="ctr">
                      <a:solidFill>
                        <a:srgbClr val="D15A3E"/>
                      </a:solidFill>
                      <a:prstDash val="solid"/>
                      <a:round/>
                      <a:headEnd type="none" w="med" len="med"/>
                      <a:tailEnd type="none" w="med" len="med"/>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tc hMerge="1">
                  <a:txBody>
                    <a:bodyPr/>
                    <a:lstStyle/>
                    <a:p>
                      <a:pPr>
                        <a:lnSpc>
                          <a:spcPct val="115000"/>
                        </a:lnSpc>
                      </a:pPr>
                      <a:endParaRPr lang="en-US" sz="1400" dirty="0">
                        <a:effectLst/>
                        <a:latin typeface="Calibri"/>
                      </a:endParaRPr>
                    </a:p>
                  </a:txBody>
                  <a:tcPr>
                    <a:lnL>
                      <a:noFill/>
                    </a:lnL>
                    <a:lnR w="12700" cap="flat" cmpd="sng" algn="ctr">
                      <a:solidFill>
                        <a:srgbClr val="D15A3E"/>
                      </a:solidFill>
                      <a:prstDash val="solid"/>
                      <a:round/>
                      <a:headEnd type="none" w="med" len="med"/>
                      <a:tailEnd type="none" w="med" len="med"/>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extLst>
                  <a:ext uri="{0D108BD9-81ED-4DB2-BD59-A6C34878D82A}">
                    <a16:rowId xmlns:a16="http://schemas.microsoft.com/office/drawing/2014/main" val="10005"/>
                  </a:ext>
                </a:extLst>
              </a:tr>
              <a:tr h="322103">
                <a:tc>
                  <a:txBody>
                    <a:bodyPr/>
                    <a:lstStyle/>
                    <a:p>
                      <a:pPr marL="0" marR="0">
                        <a:lnSpc>
                          <a:spcPct val="115000"/>
                        </a:lnSpc>
                        <a:spcBef>
                          <a:spcPts val="0"/>
                        </a:spcBef>
                        <a:spcAft>
                          <a:spcPts val="0"/>
                        </a:spcAft>
                      </a:pPr>
                      <a:r>
                        <a:rPr lang="en-US" sz="1100" b="1" kern="1200" dirty="0">
                          <a:solidFill>
                            <a:srgbClr val="000000"/>
                          </a:solidFill>
                          <a:effectLst/>
                          <a:latin typeface="Calibri"/>
                          <a:ea typeface="Times New Roman"/>
                          <a:cs typeface="Arial"/>
                        </a:rPr>
                        <a:t>Total (sum of points)</a:t>
                      </a:r>
                      <a:endParaRPr lang="en-US" sz="1100" dirty="0">
                        <a:effectLst/>
                        <a:latin typeface="Calibri"/>
                        <a:ea typeface="Calibri"/>
                        <a:cs typeface="Times New Roman"/>
                      </a:endParaRPr>
                    </a:p>
                  </a:txBody>
                  <a:tcPr>
                    <a:lnL w="12700" cap="flat" cmpd="sng" algn="ctr">
                      <a:solidFill>
                        <a:srgbClr val="D15A3E"/>
                      </a:solidFill>
                      <a:prstDash val="solid"/>
                      <a:round/>
                      <a:headEnd type="none" w="med" len="med"/>
                      <a:tailEnd type="none" w="med" len="med"/>
                    </a:lnL>
                    <a:lnR>
                      <a:noFill/>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Calibri"/>
                          <a:ea typeface="Times New Roman"/>
                          <a:cs typeface="Arial"/>
                        </a:rPr>
                        <a:t>0-5</a:t>
                      </a:r>
                      <a:endParaRPr lang="en-US" sz="1100" dirty="0">
                        <a:effectLst/>
                        <a:latin typeface="Calibri"/>
                        <a:ea typeface="Calibri"/>
                        <a:cs typeface="Times New Roman"/>
                      </a:endParaRPr>
                    </a:p>
                  </a:txBody>
                  <a:tcPr>
                    <a:lnL>
                      <a:noFill/>
                    </a:lnL>
                    <a:lnR w="12700" cap="flat" cmpd="sng" algn="ctr">
                      <a:solidFill>
                        <a:srgbClr val="D15A3E"/>
                      </a:solidFill>
                      <a:prstDash val="solid"/>
                      <a:round/>
                      <a:headEnd type="none" w="med" len="med"/>
                      <a:tailEnd type="none" w="med" len="med"/>
                    </a:lnR>
                    <a:lnT w="12700" cap="flat" cmpd="sng" algn="ctr">
                      <a:solidFill>
                        <a:srgbClr val="D15A3E"/>
                      </a:solidFill>
                      <a:prstDash val="solid"/>
                      <a:round/>
                      <a:headEnd type="none" w="med" len="med"/>
                      <a:tailEnd type="none" w="med" len="med"/>
                    </a:lnT>
                    <a:lnB w="12700" cap="flat" cmpd="sng" algn="ctr">
                      <a:solidFill>
                        <a:srgbClr val="D15A3E"/>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29714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40278" y="1836787"/>
            <a:ext cx="10205050" cy="4115119"/>
          </a:xfrm>
        </p:spPr>
        <p:txBody>
          <a:bodyPr>
            <a:normAutofit/>
          </a:bodyPr>
          <a:lstStyle/>
          <a:p>
            <a:pPr marL="0" indent="0">
              <a:spcBef>
                <a:spcPts val="200"/>
              </a:spcBef>
              <a:spcAft>
                <a:spcPts val="400"/>
              </a:spcAft>
              <a:buNone/>
            </a:pPr>
            <a:r>
              <a:rPr lang="en-US" sz="2200" b="1" dirty="0"/>
              <a:t>Measure 1: Increase in Job Accessibility for Disadvantaged Populations </a:t>
            </a:r>
          </a:p>
          <a:p>
            <a:pPr marL="396875" indent="-163513">
              <a:spcBef>
                <a:spcPts val="200"/>
              </a:spcBef>
              <a:spcAft>
                <a:spcPts val="400"/>
              </a:spcAft>
              <a:buFont typeface="Arial" panose="020B0604020202020204" pitchFamily="34" charset="0"/>
              <a:buChar char="•"/>
            </a:pPr>
            <a:r>
              <a:rPr lang="en-US" sz="1900" dirty="0"/>
              <a:t>Predicted increase in the number of jobs in disadvantaged areas from modeling the impact in the Multi-Modal Accessibility (MMA) Tool. </a:t>
            </a:r>
          </a:p>
          <a:p>
            <a:pPr marL="396875" indent="-163513">
              <a:spcBef>
                <a:spcPts val="200"/>
              </a:spcBef>
              <a:spcAft>
                <a:spcPts val="400"/>
              </a:spcAft>
              <a:buFont typeface="Arial" panose="020B0604020202020204" pitchFamily="34" charset="0"/>
              <a:buChar char="•"/>
            </a:pPr>
            <a:r>
              <a:rPr lang="en-US" sz="1900" dirty="0"/>
              <a:t>Disadvantaged areas are defined as population areas greater than 2x the national poverty level or more than 75% minority. </a:t>
            </a:r>
          </a:p>
          <a:p>
            <a:pPr marL="0" indent="0">
              <a:buNone/>
            </a:pPr>
            <a:r>
              <a:rPr lang="en-US" sz="2200" b="1" dirty="0"/>
              <a:t>Measure 2: Projected Economic Development in Low-Income Communities </a:t>
            </a:r>
          </a:p>
          <a:p>
            <a:pPr marL="396875" lvl="1" indent="-163513">
              <a:buFont typeface="Arial" panose="020B0604020202020204" pitchFamily="34" charset="0"/>
              <a:buChar char="•"/>
            </a:pPr>
            <a:r>
              <a:rPr lang="en-US" sz="1900" dirty="0"/>
              <a:t>Qualitative checklist with points assigned based on the degree to which proposed development in low income communities is expected to be built as a result of the project. </a:t>
            </a:r>
          </a:p>
          <a:p>
            <a:pPr marL="396875" lvl="1" indent="-163513">
              <a:buFont typeface="Arial" panose="020B0604020202020204" pitchFamily="34" charset="0"/>
              <a:buChar char="•"/>
            </a:pPr>
            <a:r>
              <a:rPr lang="en-US" sz="1900" dirty="0"/>
              <a:t>Low-Income communities are defined as census tracks where median family income is &lt; 50%.</a:t>
            </a:r>
          </a:p>
          <a:p>
            <a:pPr marL="396875" lvl="1" indent="-163513">
              <a:buFont typeface="Arial" panose="020B0604020202020204" pitchFamily="34" charset="0"/>
              <a:buChar char="•"/>
            </a:pPr>
            <a:r>
              <a:rPr lang="en-US" sz="1900" dirty="0"/>
              <a:t>Applicant Data used to Score. </a:t>
            </a:r>
          </a:p>
        </p:txBody>
      </p:sp>
      <p:sp>
        <p:nvSpPr>
          <p:cNvPr id="3" name="Slide Number Placeholder 2"/>
          <p:cNvSpPr>
            <a:spLocks noGrp="1"/>
          </p:cNvSpPr>
          <p:nvPr>
            <p:ph type="sldNum" sz="quarter" idx="12"/>
          </p:nvPr>
        </p:nvSpPr>
        <p:spPr/>
        <p:txBody>
          <a:bodyPr/>
          <a:lstStyle/>
          <a:p>
            <a:fld id="{F0446DF8-FE5C-4326-82F3-D832CF44353F}" type="slidenum">
              <a:rPr lang="en-US" smtClean="0"/>
              <a:t>12</a:t>
            </a:fld>
            <a:endParaRPr lang="en-US" dirty="0"/>
          </a:p>
        </p:txBody>
      </p:sp>
      <p:sp>
        <p:nvSpPr>
          <p:cNvPr id="6" name="TextBox 5"/>
          <p:cNvSpPr txBox="1"/>
          <p:nvPr/>
        </p:nvSpPr>
        <p:spPr>
          <a:xfrm>
            <a:off x="862640" y="1023634"/>
            <a:ext cx="9944531" cy="646331"/>
          </a:xfrm>
          <a:prstGeom prst="rect">
            <a:avLst/>
          </a:prstGeom>
          <a:noFill/>
        </p:spPr>
        <p:txBody>
          <a:bodyPr wrap="square" rtlCol="0">
            <a:spAutoFit/>
          </a:bodyPr>
          <a:lstStyle/>
          <a:p>
            <a:r>
              <a:rPr lang="en-US" sz="3600" dirty="0">
                <a:solidFill>
                  <a:schemeClr val="accent1"/>
                </a:solidFill>
              </a:rPr>
              <a:t>Goal 7: Equitable Access to Transportation </a:t>
            </a:r>
          </a:p>
        </p:txBody>
      </p:sp>
    </p:spTree>
    <p:extLst>
      <p:ext uri="{BB962C8B-B14F-4D97-AF65-F5344CB8AC3E}">
        <p14:creationId xmlns:p14="http://schemas.microsoft.com/office/powerpoint/2010/main" val="367953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99070" y="1880239"/>
            <a:ext cx="5564039" cy="4115119"/>
          </a:xfrm>
        </p:spPr>
        <p:txBody>
          <a:bodyPr>
            <a:normAutofit/>
          </a:bodyPr>
          <a:lstStyle/>
          <a:p>
            <a:pPr marL="0" indent="0">
              <a:buNone/>
            </a:pPr>
            <a:r>
              <a:rPr lang="en-US" sz="2000" b="1" dirty="0"/>
              <a:t>Measure 1: Estimated Travel Time Savings Divided By Project Cost </a:t>
            </a:r>
          </a:p>
          <a:p>
            <a:pPr marL="569913" indent="-336550">
              <a:buFont typeface="Arial" panose="020B0604020202020204" pitchFamily="34" charset="0"/>
              <a:buChar char="•"/>
            </a:pPr>
            <a:r>
              <a:rPr lang="en-US" sz="2000" dirty="0"/>
              <a:t>Annual travel time savings calculated in Goal 3 – Reducing Congestion, Measure 2 – Travel Time Savings divided by project cost</a:t>
            </a:r>
          </a:p>
          <a:p>
            <a:pPr marL="233362" indent="0">
              <a:buNone/>
            </a:pPr>
            <a:endParaRPr lang="en-US" sz="2000" dirty="0"/>
          </a:p>
          <a:p>
            <a:pPr marL="0" indent="0">
              <a:buNone/>
            </a:pPr>
            <a:r>
              <a:rPr lang="en-US" sz="2000" b="1" dirty="0"/>
              <a:t>Measure 2: Leverage of Additional Federal, State, Local or Private Investment </a:t>
            </a:r>
          </a:p>
          <a:p>
            <a:pPr marL="576262" indent="-342900">
              <a:buFont typeface="Arial" panose="020B0604020202020204" pitchFamily="34" charset="0"/>
              <a:buChar char="•"/>
            </a:pPr>
            <a:r>
              <a:rPr lang="en-US" sz="2000" dirty="0"/>
              <a:t>Total funding contributions form other sources divided by the total project cost.</a:t>
            </a:r>
          </a:p>
          <a:p>
            <a:pPr marL="576262" indent="-342900">
              <a:buFont typeface="Arial" panose="020B0604020202020204" pitchFamily="34" charset="0"/>
              <a:buChar char="•"/>
            </a:pPr>
            <a:r>
              <a:rPr lang="en-US" sz="2000" dirty="0"/>
              <a:t>Applicant Data used to Score. </a:t>
            </a:r>
          </a:p>
        </p:txBody>
      </p:sp>
      <p:sp>
        <p:nvSpPr>
          <p:cNvPr id="3" name="Slide Number Placeholder 2"/>
          <p:cNvSpPr>
            <a:spLocks noGrp="1"/>
          </p:cNvSpPr>
          <p:nvPr>
            <p:ph type="sldNum" sz="quarter" idx="12"/>
          </p:nvPr>
        </p:nvSpPr>
        <p:spPr/>
        <p:txBody>
          <a:bodyPr/>
          <a:lstStyle/>
          <a:p>
            <a:fld id="{F0446DF8-FE5C-4326-82F3-D832CF44353F}" type="slidenum">
              <a:rPr lang="en-US" smtClean="0"/>
              <a:t>13</a:t>
            </a:fld>
            <a:endParaRPr lang="en-US" dirty="0"/>
          </a:p>
        </p:txBody>
      </p:sp>
      <p:sp>
        <p:nvSpPr>
          <p:cNvPr id="6" name="TextBox 5"/>
          <p:cNvSpPr txBox="1"/>
          <p:nvPr/>
        </p:nvSpPr>
        <p:spPr>
          <a:xfrm>
            <a:off x="1069673" y="1023634"/>
            <a:ext cx="9944531" cy="646331"/>
          </a:xfrm>
          <a:prstGeom prst="rect">
            <a:avLst/>
          </a:prstGeom>
          <a:noFill/>
        </p:spPr>
        <p:txBody>
          <a:bodyPr wrap="square" rtlCol="0">
            <a:spAutoFit/>
          </a:bodyPr>
          <a:lstStyle/>
          <a:p>
            <a:r>
              <a:rPr lang="en-US" sz="3600" dirty="0">
                <a:solidFill>
                  <a:schemeClr val="accent1"/>
                </a:solidFill>
              </a:rPr>
              <a:t>Goal 8: Cost Effectiveness &amp; Return on Investment  </a:t>
            </a:r>
          </a:p>
        </p:txBody>
      </p:sp>
      <p:pic>
        <p:nvPicPr>
          <p:cNvPr id="5" name="Picture 4">
            <a:extLst>
              <a:ext uri="{FF2B5EF4-FFF2-40B4-BE49-F238E27FC236}">
                <a16:creationId xmlns:a16="http://schemas.microsoft.com/office/drawing/2014/main" id="{45357FBB-42F6-438D-9D1F-71EA04DD0529}"/>
              </a:ext>
            </a:extLst>
          </p:cNvPr>
          <p:cNvPicPr>
            <a:picLocks noChangeAspect="1"/>
          </p:cNvPicPr>
          <p:nvPr/>
        </p:nvPicPr>
        <p:blipFill>
          <a:blip r:embed="rId2"/>
          <a:stretch>
            <a:fillRect/>
          </a:stretch>
        </p:blipFill>
        <p:spPr>
          <a:xfrm>
            <a:off x="6867524" y="1884030"/>
            <a:ext cx="4638675" cy="3946767"/>
          </a:xfrm>
          <a:prstGeom prst="rect">
            <a:avLst/>
          </a:prstGeom>
        </p:spPr>
      </p:pic>
    </p:spTree>
    <p:extLst>
      <p:ext uri="{BB962C8B-B14F-4D97-AF65-F5344CB8AC3E}">
        <p14:creationId xmlns:p14="http://schemas.microsoft.com/office/powerpoint/2010/main" val="352035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99069" y="1880239"/>
            <a:ext cx="7511793" cy="4115119"/>
          </a:xfrm>
        </p:spPr>
        <p:txBody>
          <a:bodyPr>
            <a:normAutofit lnSpcReduction="10000"/>
          </a:bodyPr>
          <a:lstStyle/>
          <a:p>
            <a:pPr marL="0" indent="0">
              <a:buNone/>
            </a:pPr>
            <a:r>
              <a:rPr lang="en-US" sz="1600" b="1"/>
              <a:t>Measure 1: Degree to Which the Project Supports Local Government Transportation Priorities </a:t>
            </a:r>
          </a:p>
          <a:p>
            <a:pPr marL="396875" indent="-163513">
              <a:buFont typeface="Arial" panose="020B0604020202020204" pitchFamily="34" charset="0"/>
              <a:buChar char="•"/>
            </a:pPr>
            <a:r>
              <a:rPr lang="en-US" sz="1600"/>
              <a:t>A point system will be implemented whereby each County will be given 100 points to assign across their project applications. </a:t>
            </a:r>
          </a:p>
          <a:p>
            <a:pPr marL="396875" indent="-163513">
              <a:buFont typeface="Arial" panose="020B0604020202020204" pitchFamily="34" charset="0"/>
              <a:buChar char="•"/>
            </a:pPr>
            <a:r>
              <a:rPr lang="en-US" sz="1600"/>
              <a:t>This is a best practice recommended by NC DOT and VA DOT to standardize and determine local priorities. </a:t>
            </a:r>
          </a:p>
          <a:p>
            <a:pPr marL="0" indent="0">
              <a:buNone/>
            </a:pPr>
            <a:r>
              <a:rPr lang="en-US" sz="1600" b="1"/>
              <a:t>Balancing County &amp; Municipality Needs: </a:t>
            </a:r>
          </a:p>
          <a:p>
            <a:pPr marL="396875" indent="-165100"/>
            <a:r>
              <a:rPr lang="en-US" sz="1600"/>
              <a:t>Counties &amp; Municipalities who work together to jointly submit applications for projects will be incentivized with an additional 30 points over what the county assigns it. </a:t>
            </a:r>
          </a:p>
          <a:p>
            <a:pPr marL="396875" indent="-165100"/>
            <a:r>
              <a:rPr lang="en-US" sz="1600"/>
              <a:t>If municipalities submit a project application for a project not submitted by the county than the county will forfeit 25 points to the municipality.</a:t>
            </a:r>
          </a:p>
          <a:p>
            <a:pPr marL="396875" indent="-165100"/>
            <a:r>
              <a:rPr lang="en-US" sz="1600"/>
              <a:t>If multiple municipalities submit applications for projects not submitted by the county than the county will forfeit 50 points to be split evenly across the municipalities who applied for projects.  </a:t>
            </a:r>
          </a:p>
          <a:p>
            <a:pPr marL="0" indent="0">
              <a:buNone/>
            </a:pPr>
            <a:endParaRPr lang="en-US" sz="1800" b="1"/>
          </a:p>
          <a:p>
            <a:pPr marL="233362" indent="0">
              <a:buNone/>
            </a:pPr>
            <a:endParaRPr lang="en-US" sz="1800" dirty="0"/>
          </a:p>
        </p:txBody>
      </p:sp>
      <p:sp>
        <p:nvSpPr>
          <p:cNvPr id="3" name="Slide Number Placeholder 2"/>
          <p:cNvSpPr>
            <a:spLocks noGrp="1"/>
          </p:cNvSpPr>
          <p:nvPr>
            <p:ph type="sldNum" sz="quarter" idx="12"/>
          </p:nvPr>
        </p:nvSpPr>
        <p:spPr>
          <a:xfrm>
            <a:off x="8610600" y="6356350"/>
            <a:ext cx="2743200" cy="365125"/>
          </a:xfrm>
        </p:spPr>
        <p:txBody>
          <a:bodyPr/>
          <a:lstStyle/>
          <a:p>
            <a:fld id="{F0446DF8-FE5C-4326-82F3-D832CF44353F}" type="slidenum">
              <a:rPr lang="en-US" smtClean="0"/>
              <a:t>14</a:t>
            </a:fld>
            <a:endParaRPr lang="en-US" dirty="0"/>
          </a:p>
        </p:txBody>
      </p:sp>
      <p:sp>
        <p:nvSpPr>
          <p:cNvPr id="6" name="TextBox 5"/>
          <p:cNvSpPr txBox="1"/>
          <p:nvPr/>
        </p:nvSpPr>
        <p:spPr>
          <a:xfrm>
            <a:off x="1069673" y="1023634"/>
            <a:ext cx="9944531" cy="646331"/>
          </a:xfrm>
          <a:prstGeom prst="rect">
            <a:avLst/>
          </a:prstGeom>
          <a:noFill/>
        </p:spPr>
        <p:txBody>
          <a:bodyPr wrap="square" rtlCol="0">
            <a:spAutoFit/>
          </a:bodyPr>
          <a:lstStyle/>
          <a:p>
            <a:r>
              <a:rPr lang="en-US" sz="3600">
                <a:solidFill>
                  <a:schemeClr val="accent1"/>
                </a:solidFill>
              </a:rPr>
              <a:t>Goal 9: Local Priorities </a:t>
            </a:r>
            <a:endParaRPr lang="en-US" sz="3600" dirty="0">
              <a:solidFill>
                <a:schemeClr val="accent1"/>
              </a:solidFill>
            </a:endParaRPr>
          </a:p>
        </p:txBody>
      </p:sp>
      <p:pic>
        <p:nvPicPr>
          <p:cNvPr id="7" name="Picture 6">
            <a:extLst>
              <a:ext uri="{FF2B5EF4-FFF2-40B4-BE49-F238E27FC236}">
                <a16:creationId xmlns:a16="http://schemas.microsoft.com/office/drawing/2014/main" id="{5A2BDFDA-76C3-4395-A7F3-2B11638CD50C}"/>
              </a:ext>
            </a:extLst>
          </p:cNvPr>
          <p:cNvPicPr>
            <a:picLocks noChangeAspect="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770803" y="2695074"/>
            <a:ext cx="3421197" cy="1930168"/>
          </a:xfrm>
          <a:prstGeom prst="rect">
            <a:avLst/>
          </a:prstGeom>
        </p:spPr>
      </p:pic>
    </p:spTree>
    <p:extLst>
      <p:ext uri="{BB962C8B-B14F-4D97-AF65-F5344CB8AC3E}">
        <p14:creationId xmlns:p14="http://schemas.microsoft.com/office/powerpoint/2010/main" val="167192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A778B-D67A-4E06-91E3-D36ADBEC9681}"/>
              </a:ext>
            </a:extLst>
          </p:cNvPr>
          <p:cNvSpPr>
            <a:spLocks noGrp="1"/>
          </p:cNvSpPr>
          <p:nvPr>
            <p:ph type="title"/>
          </p:nvPr>
        </p:nvSpPr>
        <p:spPr/>
        <p:txBody>
          <a:bodyPr>
            <a:normAutofit/>
          </a:bodyPr>
          <a:lstStyle/>
          <a:p>
            <a:r>
              <a:rPr lang="en-US" dirty="0">
                <a:solidFill>
                  <a:schemeClr val="accent1"/>
                </a:solidFill>
              </a:rPr>
              <a:t>Project Scoring Process </a:t>
            </a:r>
            <a:endParaRPr lang="en-US" dirty="0"/>
          </a:p>
        </p:txBody>
      </p:sp>
      <p:sp>
        <p:nvSpPr>
          <p:cNvPr id="3" name="Content Placeholder 2">
            <a:extLst>
              <a:ext uri="{FF2B5EF4-FFF2-40B4-BE49-F238E27FC236}">
                <a16:creationId xmlns:a16="http://schemas.microsoft.com/office/drawing/2014/main" id="{B81A9FD6-D457-4A48-A101-92AD938D15DE}"/>
              </a:ext>
            </a:extLst>
          </p:cNvPr>
          <p:cNvSpPr>
            <a:spLocks noGrp="1"/>
          </p:cNvSpPr>
          <p:nvPr>
            <p:ph idx="1"/>
          </p:nvPr>
        </p:nvSpPr>
        <p:spPr>
          <a:xfrm>
            <a:off x="879894" y="1578634"/>
            <a:ext cx="4787661" cy="4873924"/>
          </a:xfrm>
        </p:spPr>
        <p:txBody>
          <a:bodyPr>
            <a:normAutofit fontScale="92500" lnSpcReduction="10000"/>
          </a:bodyPr>
          <a:lstStyle/>
          <a:p>
            <a:pPr marL="344488" indent="-344488">
              <a:buFont typeface="Wingdings" panose="05000000000000000000" pitchFamily="2" charset="2"/>
              <a:buChar char="q"/>
            </a:pPr>
            <a:r>
              <a:rPr lang="en-US" dirty="0"/>
              <a:t>Project scores are applied against weighted factors to generate their raw score and then divided by their project cost to get their final overall score and rank. </a:t>
            </a:r>
          </a:p>
          <a:p>
            <a:pPr marL="344488" indent="-344488">
              <a:buFont typeface="Wingdings" panose="05000000000000000000" pitchFamily="2" charset="2"/>
              <a:buChar char="q"/>
            </a:pPr>
            <a:r>
              <a:rPr lang="en-US" dirty="0"/>
              <a:t>Safety &amp; Congestion Relief Scores are given the most weight in the model</a:t>
            </a:r>
          </a:p>
          <a:p>
            <a:pPr marL="344488" indent="-344488">
              <a:buFont typeface="Wingdings" panose="05000000000000000000" pitchFamily="2" charset="2"/>
              <a:buChar char="q"/>
            </a:pPr>
            <a:r>
              <a:rPr lang="en-US" dirty="0"/>
              <a:t>Economic Prosperity, Local Priorities and Return on Investment scores drive most of the remaining weight in the model. </a:t>
            </a:r>
          </a:p>
        </p:txBody>
      </p:sp>
      <p:sp>
        <p:nvSpPr>
          <p:cNvPr id="4" name="Slide Number Placeholder 3">
            <a:extLst>
              <a:ext uri="{FF2B5EF4-FFF2-40B4-BE49-F238E27FC236}">
                <a16:creationId xmlns:a16="http://schemas.microsoft.com/office/drawing/2014/main" id="{7DF2CC87-F7BE-4362-8500-78C7B221C143}"/>
              </a:ext>
            </a:extLst>
          </p:cNvPr>
          <p:cNvSpPr>
            <a:spLocks noGrp="1"/>
          </p:cNvSpPr>
          <p:nvPr>
            <p:ph type="sldNum" sz="quarter" idx="12"/>
          </p:nvPr>
        </p:nvSpPr>
        <p:spPr/>
        <p:txBody>
          <a:bodyPr/>
          <a:lstStyle/>
          <a:p>
            <a:fld id="{F0446DF8-FE5C-4326-82F3-D832CF44353F}" type="slidenum">
              <a:rPr lang="en-US" smtClean="0"/>
              <a:t>15</a:t>
            </a:fld>
            <a:endParaRPr lang="en-US" dirty="0"/>
          </a:p>
        </p:txBody>
      </p:sp>
      <p:graphicFrame>
        <p:nvGraphicFramePr>
          <p:cNvPr id="5" name="Chart 4">
            <a:extLst>
              <a:ext uri="{FF2B5EF4-FFF2-40B4-BE49-F238E27FC236}">
                <a16:creationId xmlns:a16="http://schemas.microsoft.com/office/drawing/2014/main" id="{8F2EF444-D81A-4E2E-A3DF-5DF5297DFF4D}"/>
              </a:ext>
            </a:extLst>
          </p:cNvPr>
          <p:cNvGraphicFramePr/>
          <p:nvPr>
            <p:extLst/>
          </p:nvPr>
        </p:nvGraphicFramePr>
        <p:xfrm>
          <a:off x="5526656" y="2165230"/>
          <a:ext cx="6257027" cy="392777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F3A4E87C-72E6-4FC1-8FD3-8D57A5867FF6}"/>
              </a:ext>
            </a:extLst>
          </p:cNvPr>
          <p:cNvSpPr txBox="1"/>
          <p:nvPr/>
        </p:nvSpPr>
        <p:spPr>
          <a:xfrm>
            <a:off x="7392837" y="1766629"/>
            <a:ext cx="3027871" cy="369332"/>
          </a:xfrm>
          <a:prstGeom prst="rect">
            <a:avLst/>
          </a:prstGeom>
          <a:noFill/>
        </p:spPr>
        <p:txBody>
          <a:bodyPr wrap="square" rtlCol="0">
            <a:spAutoFit/>
          </a:bodyPr>
          <a:lstStyle/>
          <a:p>
            <a:r>
              <a:rPr lang="en-US" b="1" dirty="0"/>
              <a:t>Chapter 30 Goal Weights </a:t>
            </a:r>
          </a:p>
        </p:txBody>
      </p:sp>
    </p:spTree>
    <p:extLst>
      <p:ext uri="{BB962C8B-B14F-4D97-AF65-F5344CB8AC3E}">
        <p14:creationId xmlns:p14="http://schemas.microsoft.com/office/powerpoint/2010/main" val="2797561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accent1"/>
                </a:solidFill>
                <a:latin typeface="+mn-lt"/>
              </a:rPr>
              <a:t>Who Can Propose Major Transportation Projects</a:t>
            </a:r>
          </a:p>
        </p:txBody>
      </p:sp>
      <p:sp>
        <p:nvSpPr>
          <p:cNvPr id="3" name="Content Placeholder 2"/>
          <p:cNvSpPr>
            <a:spLocks noGrp="1"/>
          </p:cNvSpPr>
          <p:nvPr>
            <p:ph idx="1"/>
          </p:nvPr>
        </p:nvSpPr>
        <p:spPr>
          <a:xfrm>
            <a:off x="646981" y="1535502"/>
            <a:ext cx="11283351" cy="4666890"/>
          </a:xfrm>
        </p:spPr>
        <p:txBody>
          <a:bodyPr>
            <a:normAutofit/>
          </a:bodyPr>
          <a:lstStyle/>
          <a:p>
            <a:pPr marL="396875" indent="-396875">
              <a:buFont typeface="Wingdings" panose="05000000000000000000" pitchFamily="2" charset="2"/>
              <a:buChar char="q"/>
            </a:pPr>
            <a:r>
              <a:rPr lang="en-US" sz="2400" dirty="0"/>
              <a:t>The following entities can submit project applications for major transportation projects to be evaluated under the Chapter 30 Scoring Model and considered for funding in the CTP:</a:t>
            </a:r>
          </a:p>
          <a:p>
            <a:pPr marL="850900" lvl="1" indent="-342900">
              <a:buFont typeface="Wingdings" panose="05000000000000000000" pitchFamily="2" charset="2"/>
              <a:buChar char="v"/>
            </a:pPr>
            <a:r>
              <a:rPr lang="en-US" sz="2400" dirty="0"/>
              <a:t>County Government </a:t>
            </a:r>
          </a:p>
          <a:p>
            <a:pPr marL="850900" lvl="1" indent="-342900">
              <a:buFont typeface="Wingdings" panose="05000000000000000000" pitchFamily="2" charset="2"/>
              <a:buChar char="v"/>
            </a:pPr>
            <a:r>
              <a:rPr lang="en-US" sz="2400" dirty="0"/>
              <a:t>Municipal Government </a:t>
            </a:r>
          </a:p>
          <a:p>
            <a:pPr marL="850900" lvl="1" indent="-342900">
              <a:buFont typeface="Wingdings" panose="05000000000000000000" pitchFamily="2" charset="2"/>
              <a:buChar char="v"/>
            </a:pPr>
            <a:r>
              <a:rPr lang="en-US" sz="2400" dirty="0"/>
              <a:t>Government Agency </a:t>
            </a:r>
          </a:p>
          <a:p>
            <a:pPr marL="508000" lvl="1" indent="0">
              <a:buNone/>
            </a:pPr>
            <a:endParaRPr lang="en-US" sz="2400" dirty="0"/>
          </a:p>
          <a:p>
            <a:pPr marL="382588" lvl="1" indent="-382588">
              <a:buFont typeface="Wingdings" panose="05000000000000000000" pitchFamily="2" charset="2"/>
              <a:buChar char="q"/>
            </a:pPr>
            <a:r>
              <a:rPr lang="en-US" sz="2400" dirty="0"/>
              <a:t>Counties and municipalities should have a letter of support from their governing body accompanying any requested project(s)</a:t>
            </a:r>
          </a:p>
          <a:p>
            <a:pPr marL="382588" lvl="1" indent="-382588">
              <a:buFont typeface="Wingdings" panose="05000000000000000000" pitchFamily="2" charset="2"/>
              <a:buChar char="q"/>
            </a:pPr>
            <a:r>
              <a:rPr lang="en-US" sz="2400" dirty="0"/>
              <a:t>Proposing entities are </a:t>
            </a:r>
            <a:r>
              <a:rPr lang="en-US" sz="2400" b="1" u="sng" dirty="0"/>
              <a:t>limited to proposing 10 major transportation projects </a:t>
            </a:r>
            <a:r>
              <a:rPr lang="en-US" sz="2400" dirty="0"/>
              <a:t>during each annual cycle to be considered for funding in the CTP.  This limitation is due to the financial constraint of MDOT to process, model and evaluate projects. </a:t>
            </a:r>
          </a:p>
        </p:txBody>
      </p:sp>
      <p:sp>
        <p:nvSpPr>
          <p:cNvPr id="4" name="Slide Number Placeholder 3"/>
          <p:cNvSpPr>
            <a:spLocks noGrp="1"/>
          </p:cNvSpPr>
          <p:nvPr>
            <p:ph type="sldNum" sz="quarter" idx="12"/>
          </p:nvPr>
        </p:nvSpPr>
        <p:spPr/>
        <p:txBody>
          <a:bodyPr/>
          <a:lstStyle/>
          <a:p>
            <a:fld id="{F0446DF8-FE5C-4326-82F3-D832CF44353F}" type="slidenum">
              <a:rPr lang="en-US" smtClean="0"/>
              <a:t>16</a:t>
            </a:fld>
            <a:endParaRPr lang="en-US"/>
          </a:p>
        </p:txBody>
      </p:sp>
    </p:spTree>
    <p:extLst>
      <p:ext uri="{BB962C8B-B14F-4D97-AF65-F5344CB8AC3E}">
        <p14:creationId xmlns:p14="http://schemas.microsoft.com/office/powerpoint/2010/main" val="81530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64234" y="1845733"/>
            <a:ext cx="5464495" cy="4693090"/>
          </a:xfrm>
        </p:spPr>
        <p:txBody>
          <a:bodyPr>
            <a:normAutofit/>
          </a:bodyPr>
          <a:lstStyle/>
          <a:p>
            <a:pPr marL="468630" lvl="2" indent="-285750">
              <a:buFont typeface="Wingdings" panose="05000000000000000000" pitchFamily="2" charset="2"/>
              <a:buChar char="q"/>
            </a:pPr>
            <a:r>
              <a:rPr lang="en-US" sz="2200" dirty="0"/>
              <a:t>Proposing Entities must submit projects through the Chapter 30 Web Application Portal to ensure the necessary project information and data is provided to conduct the scoring. </a:t>
            </a:r>
          </a:p>
          <a:p>
            <a:pPr marL="468630" lvl="2" indent="-285750">
              <a:buFont typeface="Wingdings" panose="05000000000000000000" pitchFamily="2" charset="2"/>
              <a:buChar char="q"/>
            </a:pPr>
            <a:r>
              <a:rPr lang="en-US" sz="2200" dirty="0"/>
              <a:t>Projects that do not submit applications will not be considered for funding. </a:t>
            </a:r>
          </a:p>
          <a:p>
            <a:pPr marL="468630" lvl="2" indent="-285750">
              <a:buFont typeface="Wingdings" panose="05000000000000000000" pitchFamily="2" charset="2"/>
              <a:buChar char="q"/>
            </a:pPr>
            <a:r>
              <a:rPr lang="en-US" sz="2200" dirty="0"/>
              <a:t>Project Applications request basic project information, evaluation questions and supporting documentation.  </a:t>
            </a:r>
          </a:p>
          <a:p>
            <a:pPr marL="468630" lvl="2" indent="-285750">
              <a:buFont typeface="Wingdings" panose="05000000000000000000" pitchFamily="2" charset="2"/>
              <a:buChar char="q"/>
            </a:pPr>
            <a:r>
              <a:rPr lang="en-US" sz="2200" dirty="0"/>
              <a:t>Project Applications are due by March 1</a:t>
            </a:r>
            <a:r>
              <a:rPr lang="en-US" sz="2200" baseline="30000" dirty="0"/>
              <a:t>st</a:t>
            </a:r>
            <a:r>
              <a:rPr lang="en-US" sz="2200" dirty="0"/>
              <a:t> of each year  </a:t>
            </a:r>
          </a:p>
          <a:p>
            <a:pPr marL="182880" lvl="2" indent="0">
              <a:buNone/>
            </a:pPr>
            <a:endParaRPr lang="en-US" sz="1800" dirty="0"/>
          </a:p>
        </p:txBody>
      </p:sp>
      <p:sp>
        <p:nvSpPr>
          <p:cNvPr id="3" name="Slide Number Placeholder 2"/>
          <p:cNvSpPr>
            <a:spLocks noGrp="1"/>
          </p:cNvSpPr>
          <p:nvPr>
            <p:ph type="sldNum" sz="quarter" idx="12"/>
          </p:nvPr>
        </p:nvSpPr>
        <p:spPr/>
        <p:txBody>
          <a:bodyPr/>
          <a:lstStyle/>
          <a:p>
            <a:fld id="{F0446DF8-FE5C-4326-82F3-D832CF44353F}" type="slidenum">
              <a:rPr lang="en-US" smtClean="0"/>
              <a:t>17</a:t>
            </a:fld>
            <a:endParaRPr lang="en-US" dirty="0"/>
          </a:p>
        </p:txBody>
      </p:sp>
      <p:sp>
        <p:nvSpPr>
          <p:cNvPr id="6" name="TextBox 5"/>
          <p:cNvSpPr txBox="1"/>
          <p:nvPr/>
        </p:nvSpPr>
        <p:spPr>
          <a:xfrm>
            <a:off x="1100731" y="976185"/>
            <a:ext cx="10329269" cy="707886"/>
          </a:xfrm>
          <a:prstGeom prst="rect">
            <a:avLst/>
          </a:prstGeom>
          <a:noFill/>
        </p:spPr>
        <p:txBody>
          <a:bodyPr wrap="square" rtlCol="0">
            <a:spAutoFit/>
          </a:bodyPr>
          <a:lstStyle/>
          <a:p>
            <a:r>
              <a:rPr lang="en-US" sz="4000">
                <a:solidFill>
                  <a:schemeClr val="accent1"/>
                </a:solidFill>
              </a:rPr>
              <a:t>How to Request Major Transportation Projects </a:t>
            </a:r>
            <a:endParaRPr lang="en-US" sz="4000" dirty="0">
              <a:solidFill>
                <a:schemeClr val="accent1"/>
              </a:solidFill>
            </a:endParaRPr>
          </a:p>
        </p:txBody>
      </p:sp>
      <p:pic>
        <p:nvPicPr>
          <p:cNvPr id="10" name="Picture 9">
            <a:extLst>
              <a:ext uri="{FF2B5EF4-FFF2-40B4-BE49-F238E27FC236}">
                <a16:creationId xmlns:a16="http://schemas.microsoft.com/office/drawing/2014/main" id="{BB1CCAA5-AAC9-4210-AB61-217A8EC253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8729" y="1845733"/>
            <a:ext cx="5083754" cy="3275015"/>
          </a:xfrm>
          <a:prstGeom prst="rect">
            <a:avLst/>
          </a:prstGeom>
        </p:spPr>
      </p:pic>
      <p:pic>
        <p:nvPicPr>
          <p:cNvPr id="8" name="Picture 7">
            <a:extLst>
              <a:ext uri="{FF2B5EF4-FFF2-40B4-BE49-F238E27FC236}">
                <a16:creationId xmlns:a16="http://schemas.microsoft.com/office/drawing/2014/main" id="{F543B32C-5F54-4878-9C88-49B2711225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0310" y="2993365"/>
            <a:ext cx="4616219" cy="2678341"/>
          </a:xfrm>
          <a:prstGeom prst="rect">
            <a:avLst/>
          </a:prstGeom>
        </p:spPr>
      </p:pic>
    </p:spTree>
    <p:extLst>
      <p:ext uri="{BB962C8B-B14F-4D97-AF65-F5344CB8AC3E}">
        <p14:creationId xmlns:p14="http://schemas.microsoft.com/office/powerpoint/2010/main" val="114577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74786" y="1845733"/>
            <a:ext cx="10834776" cy="4352936"/>
          </a:xfrm>
        </p:spPr>
        <p:txBody>
          <a:bodyPr>
            <a:noAutofit/>
          </a:bodyPr>
          <a:lstStyle/>
          <a:p>
            <a:pPr marL="182880" lvl="2" indent="0">
              <a:buNone/>
            </a:pPr>
            <a:r>
              <a:rPr lang="en-US" sz="2200" b="1" dirty="0"/>
              <a:t>Only Major Transportation Projects are required to go through Chapter 30 Scoring Model :</a:t>
            </a:r>
          </a:p>
          <a:p>
            <a:pPr marL="182880" lvl="2" indent="0">
              <a:buNone/>
            </a:pPr>
            <a:endParaRPr lang="en-US" sz="2200" b="1" dirty="0"/>
          </a:p>
          <a:p>
            <a:pPr marL="182880" lvl="2" indent="0">
              <a:buNone/>
            </a:pPr>
            <a:r>
              <a:rPr lang="en-US" sz="2200" b="1" dirty="0"/>
              <a:t>            </a:t>
            </a:r>
            <a:r>
              <a:rPr lang="en-US" sz="2200" dirty="0"/>
              <a:t>Highway Capacity Projects Over $5M                   Transit Capacity Projects Over $5M </a:t>
            </a:r>
          </a:p>
          <a:p>
            <a:pPr marL="173037" lvl="6" indent="0">
              <a:buNone/>
            </a:pPr>
            <a:endParaRPr lang="en-US" sz="2200" dirty="0"/>
          </a:p>
          <a:p>
            <a:pPr marL="173037" lvl="6" indent="0">
              <a:buNone/>
            </a:pPr>
            <a:r>
              <a:rPr lang="en-US" sz="2200" b="1" dirty="0"/>
              <a:t>Projects That Do Not Go Through the Chapter 30 Scoring Model are: </a:t>
            </a:r>
          </a:p>
          <a:p>
            <a:pPr marL="173037" lvl="6" indent="0">
              <a:buNone/>
            </a:pPr>
            <a:r>
              <a:rPr lang="en-US" sz="2200" dirty="0"/>
              <a:t>	  </a:t>
            </a:r>
          </a:p>
          <a:p>
            <a:pPr marL="173037" lvl="6" indent="0">
              <a:buNone/>
            </a:pPr>
            <a:r>
              <a:rPr lang="en-US" sz="2200" dirty="0"/>
              <a:t>           System Preservation Projects                    		  Safety Projects</a:t>
            </a:r>
          </a:p>
          <a:p>
            <a:pPr marL="173037" lvl="6" indent="0">
              <a:buNone/>
            </a:pPr>
            <a:endParaRPr lang="en-US" sz="2200" dirty="0"/>
          </a:p>
          <a:p>
            <a:pPr marL="173037" lvl="6" indent="0">
              <a:buNone/>
            </a:pPr>
            <a:r>
              <a:rPr lang="en-US" sz="2200" dirty="0"/>
              <a:t>           Non-Highway/Transit Capacity Projects		   All Capacity Projects Under $5M</a:t>
            </a:r>
          </a:p>
        </p:txBody>
      </p:sp>
      <p:sp>
        <p:nvSpPr>
          <p:cNvPr id="3" name="Slide Number Placeholder 2"/>
          <p:cNvSpPr>
            <a:spLocks noGrp="1"/>
          </p:cNvSpPr>
          <p:nvPr>
            <p:ph type="sldNum" sz="quarter" idx="12"/>
          </p:nvPr>
        </p:nvSpPr>
        <p:spPr/>
        <p:txBody>
          <a:bodyPr/>
          <a:lstStyle/>
          <a:p>
            <a:fld id="{F0446DF8-FE5C-4326-82F3-D832CF44353F}" type="slidenum">
              <a:rPr lang="en-US" smtClean="0"/>
              <a:t>18</a:t>
            </a:fld>
            <a:endParaRPr lang="en-US" dirty="0"/>
          </a:p>
        </p:txBody>
      </p:sp>
      <p:sp>
        <p:nvSpPr>
          <p:cNvPr id="6" name="TextBox 5"/>
          <p:cNvSpPr txBox="1"/>
          <p:nvPr/>
        </p:nvSpPr>
        <p:spPr>
          <a:xfrm>
            <a:off x="1190444" y="1023634"/>
            <a:ext cx="9944531" cy="646331"/>
          </a:xfrm>
          <a:prstGeom prst="rect">
            <a:avLst/>
          </a:prstGeom>
          <a:noFill/>
        </p:spPr>
        <p:txBody>
          <a:bodyPr wrap="square" rtlCol="0">
            <a:spAutoFit/>
          </a:bodyPr>
          <a:lstStyle/>
          <a:p>
            <a:r>
              <a:rPr lang="en-US" sz="3600" dirty="0">
                <a:solidFill>
                  <a:schemeClr val="accent1"/>
                </a:solidFill>
              </a:rPr>
              <a:t>Project Candidates - What Projects Require Scoring</a:t>
            </a:r>
          </a:p>
        </p:txBody>
      </p:sp>
      <p:pic>
        <p:nvPicPr>
          <p:cNvPr id="10" name="Graphic 9" descr="Car">
            <a:extLst>
              <a:ext uri="{FF2B5EF4-FFF2-40B4-BE49-F238E27FC236}">
                <a16:creationId xmlns:a16="http://schemas.microsoft.com/office/drawing/2014/main" id="{9E4A8D49-2B98-4935-B176-F0E7856E459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0444" y="2425737"/>
            <a:ext cx="600213" cy="600213"/>
          </a:xfrm>
          <a:prstGeom prst="rect">
            <a:avLst/>
          </a:prstGeom>
        </p:spPr>
      </p:pic>
      <p:pic>
        <p:nvPicPr>
          <p:cNvPr id="12" name="Graphic 11" descr="Train">
            <a:extLst>
              <a:ext uri="{FF2B5EF4-FFF2-40B4-BE49-F238E27FC236}">
                <a16:creationId xmlns:a16="http://schemas.microsoft.com/office/drawing/2014/main" id="{1677B9F9-E6F9-47DB-A72B-863AE7FE215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72299" y="2425737"/>
            <a:ext cx="542736" cy="542736"/>
          </a:xfrm>
          <a:prstGeom prst="rect">
            <a:avLst/>
          </a:prstGeom>
        </p:spPr>
      </p:pic>
      <p:pic>
        <p:nvPicPr>
          <p:cNvPr id="5" name="Graphic 4" descr="Anchor">
            <a:extLst>
              <a:ext uri="{FF2B5EF4-FFF2-40B4-BE49-F238E27FC236}">
                <a16:creationId xmlns:a16="http://schemas.microsoft.com/office/drawing/2014/main" id="{BF8EF8BB-B5A6-4044-A61C-2A41FF8FC9D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37905" y="4668209"/>
            <a:ext cx="636872" cy="636872"/>
          </a:xfrm>
          <a:prstGeom prst="rect">
            <a:avLst/>
          </a:prstGeom>
        </p:spPr>
      </p:pic>
      <p:pic>
        <p:nvPicPr>
          <p:cNvPr id="11" name="Graphic 10" descr="Wrench">
            <a:extLst>
              <a:ext uri="{FF2B5EF4-FFF2-40B4-BE49-F238E27FC236}">
                <a16:creationId xmlns:a16="http://schemas.microsoft.com/office/drawing/2014/main" id="{29907C0C-17F8-41D8-9CF7-B1BCED0060C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90444" y="4022201"/>
            <a:ext cx="531795" cy="531795"/>
          </a:xfrm>
          <a:prstGeom prst="rect">
            <a:avLst/>
          </a:prstGeom>
        </p:spPr>
      </p:pic>
      <p:pic>
        <p:nvPicPr>
          <p:cNvPr id="14" name="Graphic 13" descr="Medical">
            <a:extLst>
              <a:ext uri="{FF2B5EF4-FFF2-40B4-BE49-F238E27FC236}">
                <a16:creationId xmlns:a16="http://schemas.microsoft.com/office/drawing/2014/main" id="{6735B8B5-6F86-4B2C-BBC1-D8561B59AEA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93565" y="3913114"/>
            <a:ext cx="640882" cy="640882"/>
          </a:xfrm>
          <a:prstGeom prst="rect">
            <a:avLst/>
          </a:prstGeom>
        </p:spPr>
      </p:pic>
      <p:pic>
        <p:nvPicPr>
          <p:cNvPr id="16" name="Graphic 15" descr="Bulldozer">
            <a:extLst>
              <a:ext uri="{FF2B5EF4-FFF2-40B4-BE49-F238E27FC236}">
                <a16:creationId xmlns:a16="http://schemas.microsoft.com/office/drawing/2014/main" id="{5D9F0994-6151-4692-A394-FD256C27029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93565" y="4686185"/>
            <a:ext cx="699337" cy="699337"/>
          </a:xfrm>
          <a:prstGeom prst="rect">
            <a:avLst/>
          </a:prstGeom>
        </p:spPr>
      </p:pic>
    </p:spTree>
    <p:extLst>
      <p:ext uri="{BB962C8B-B14F-4D97-AF65-F5344CB8AC3E}">
        <p14:creationId xmlns:p14="http://schemas.microsoft.com/office/powerpoint/2010/main" val="11979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6498-3113-44AF-9C26-3293EA0F6E6A}"/>
              </a:ext>
            </a:extLst>
          </p:cNvPr>
          <p:cNvSpPr>
            <a:spLocks noGrp="1"/>
          </p:cNvSpPr>
          <p:nvPr>
            <p:ph type="title"/>
          </p:nvPr>
        </p:nvSpPr>
        <p:spPr/>
        <p:txBody>
          <a:bodyPr>
            <a:normAutofit/>
          </a:bodyPr>
          <a:lstStyle/>
          <a:p>
            <a:r>
              <a:rPr lang="en-US" sz="4000" dirty="0">
                <a:solidFill>
                  <a:schemeClr val="accent1"/>
                </a:solidFill>
                <a:latin typeface="+mn-lt"/>
              </a:rPr>
              <a:t>Project Candidates – Need Defined Scope &amp; Cost</a:t>
            </a:r>
          </a:p>
        </p:txBody>
      </p:sp>
      <p:sp>
        <p:nvSpPr>
          <p:cNvPr id="3" name="Content Placeholder 2">
            <a:extLst>
              <a:ext uri="{FF2B5EF4-FFF2-40B4-BE49-F238E27FC236}">
                <a16:creationId xmlns:a16="http://schemas.microsoft.com/office/drawing/2014/main" id="{EC246EF2-01C9-4977-9BAF-9F1E857AFA48}"/>
              </a:ext>
            </a:extLst>
          </p:cNvPr>
          <p:cNvSpPr>
            <a:spLocks noGrp="1"/>
          </p:cNvSpPr>
          <p:nvPr>
            <p:ph idx="1"/>
          </p:nvPr>
        </p:nvSpPr>
        <p:spPr>
          <a:xfrm>
            <a:off x="1097280" y="1552755"/>
            <a:ext cx="10058400" cy="4597879"/>
          </a:xfrm>
        </p:spPr>
        <p:txBody>
          <a:bodyPr>
            <a:normAutofit lnSpcReduction="10000"/>
          </a:bodyPr>
          <a:lstStyle/>
          <a:p>
            <a:pPr>
              <a:buFont typeface="Wingdings" panose="05000000000000000000" pitchFamily="2" charset="2"/>
              <a:buChar char="q"/>
            </a:pPr>
            <a:r>
              <a:rPr lang="en-US" sz="2200" dirty="0"/>
              <a:t>To conduct a meaningful evaluation projects need to have a clearly defined scope and cost. Requested projects must have the following completed: </a:t>
            </a:r>
          </a:p>
          <a:p>
            <a:pPr marL="741363" indent="-457200">
              <a:buFont typeface="Wingdings" panose="05000000000000000000" pitchFamily="2" charset="2"/>
              <a:buChar char="§"/>
            </a:pPr>
            <a:r>
              <a:rPr lang="en-US" sz="2200" u="sng" dirty="0"/>
              <a:t>Cost Estimate: </a:t>
            </a:r>
            <a:r>
              <a:rPr lang="en-US" sz="2200" dirty="0"/>
              <a:t>Projects candidates need to have a reasonable and updated cost estimate. </a:t>
            </a:r>
          </a:p>
          <a:p>
            <a:pPr marL="749808" lvl="1" indent="-457200">
              <a:buFont typeface="Wingdings" panose="05000000000000000000" pitchFamily="2" charset="2"/>
              <a:buChar char="§"/>
            </a:pPr>
            <a:r>
              <a:rPr lang="en-US" sz="2200" u="sng" dirty="0"/>
              <a:t>Project Scope: </a:t>
            </a:r>
            <a:r>
              <a:rPr lang="en-US" sz="2200" dirty="0"/>
              <a:t>Projects candidates need to have a specific project alignment identified as well as defined improvements being proposed. </a:t>
            </a:r>
          </a:p>
          <a:p>
            <a:pPr marL="292608" lvl="1" indent="0">
              <a:buNone/>
            </a:pPr>
            <a:endParaRPr lang="en-US" sz="2200" b="1" dirty="0"/>
          </a:p>
          <a:p>
            <a:pPr marL="342900" lvl="1" indent="-342900">
              <a:buFont typeface="Wingdings" panose="05000000000000000000" pitchFamily="2" charset="2"/>
              <a:buChar char="q"/>
            </a:pPr>
            <a:r>
              <a:rPr lang="en-US" sz="2200" dirty="0"/>
              <a:t>Proposing entities can work with MDOT SHA or MDOT MTA to include their project in the Development &amp; Evaluation (D&amp;E) Program of the CTP to complete preliminary planning to establish a clearly defined scope and cost. </a:t>
            </a:r>
          </a:p>
          <a:p>
            <a:pPr marL="342900" lvl="1" indent="-342900">
              <a:buFont typeface="Wingdings" panose="05000000000000000000" pitchFamily="2" charset="2"/>
              <a:buChar char="q"/>
            </a:pPr>
            <a:endParaRPr lang="en-US" sz="2200" dirty="0"/>
          </a:p>
          <a:p>
            <a:pPr marL="342900" lvl="1" indent="-342900">
              <a:buFont typeface="Wingdings" panose="05000000000000000000" pitchFamily="2" charset="2"/>
              <a:buChar char="q"/>
            </a:pPr>
            <a:r>
              <a:rPr lang="en-US" sz="2200" dirty="0"/>
              <a:t>Proposing entities can also fund a Feasibility Study &amp; Cost Estimate themselves in order for a project to be eligible for funding consideration through the Chapter 30 Scoring Model. </a:t>
            </a:r>
            <a:endParaRPr lang="en-US" dirty="0"/>
          </a:p>
        </p:txBody>
      </p:sp>
      <p:sp>
        <p:nvSpPr>
          <p:cNvPr id="4" name="Slide Number Placeholder 3">
            <a:extLst>
              <a:ext uri="{FF2B5EF4-FFF2-40B4-BE49-F238E27FC236}">
                <a16:creationId xmlns:a16="http://schemas.microsoft.com/office/drawing/2014/main" id="{B467080C-1CA1-4C88-9943-94F363190620}"/>
              </a:ext>
            </a:extLst>
          </p:cNvPr>
          <p:cNvSpPr>
            <a:spLocks noGrp="1"/>
          </p:cNvSpPr>
          <p:nvPr>
            <p:ph type="sldNum" sz="quarter" idx="12"/>
          </p:nvPr>
        </p:nvSpPr>
        <p:spPr/>
        <p:txBody>
          <a:bodyPr/>
          <a:lstStyle/>
          <a:p>
            <a:fld id="{F0446DF8-FE5C-4326-82F3-D832CF44353F}" type="slidenum">
              <a:rPr lang="en-US" smtClean="0"/>
              <a:t>19</a:t>
            </a:fld>
            <a:endParaRPr lang="en-US" dirty="0"/>
          </a:p>
        </p:txBody>
      </p:sp>
    </p:spTree>
    <p:extLst>
      <p:ext uri="{BB962C8B-B14F-4D97-AF65-F5344CB8AC3E}">
        <p14:creationId xmlns:p14="http://schemas.microsoft.com/office/powerpoint/2010/main" val="3431213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Chapter 30 – Project Scoring Law </a:t>
            </a:r>
          </a:p>
        </p:txBody>
      </p:sp>
      <p:sp>
        <p:nvSpPr>
          <p:cNvPr id="3" name="Content Placeholder 2"/>
          <p:cNvSpPr>
            <a:spLocks noGrp="1"/>
          </p:cNvSpPr>
          <p:nvPr>
            <p:ph idx="1"/>
          </p:nvPr>
        </p:nvSpPr>
        <p:spPr>
          <a:xfrm>
            <a:off x="1123160" y="1540375"/>
            <a:ext cx="6666493" cy="4371705"/>
          </a:xfrm>
        </p:spPr>
        <p:txBody>
          <a:bodyPr>
            <a:normAutofit/>
          </a:bodyPr>
          <a:lstStyle/>
          <a:p>
            <a:pPr marL="396875" indent="-396875">
              <a:buFont typeface="Wingdings" panose="05000000000000000000" pitchFamily="2" charset="2"/>
              <a:buChar char="q"/>
            </a:pPr>
            <a:r>
              <a:rPr lang="en-US" sz="2000" dirty="0"/>
              <a:t>New statutory requirements implemented in 2017 legislative session directing the Maryland Department of Transportation to develop by January 1, 2018 a project-based scoring model for evaluating major highway and transit capacity projects over $5 million in the Draft and Final CTP.</a:t>
            </a:r>
          </a:p>
          <a:p>
            <a:pPr marL="396875" indent="-396875">
              <a:buFont typeface="Wingdings" panose="05000000000000000000" pitchFamily="2" charset="2"/>
              <a:buChar char="q"/>
            </a:pPr>
            <a:r>
              <a:rPr lang="en-US" sz="2000" dirty="0"/>
              <a:t>Establishes nine goals and twenty-three measures in the law that each major transportation project shall be evaluated against in the project-based scoring model. </a:t>
            </a:r>
          </a:p>
          <a:p>
            <a:pPr marL="396875" indent="-396875">
              <a:buFont typeface="Wingdings" panose="05000000000000000000" pitchFamily="2" charset="2"/>
              <a:buChar char="q"/>
            </a:pPr>
            <a:r>
              <a:rPr lang="en-US" sz="2000" dirty="0"/>
              <a:t>Repeals some of Chapter 36 statutory requirements to remove the weighted population factor and provide more discretion to MDOT to develop the model and select projects for funding in the CTP. </a:t>
            </a:r>
          </a:p>
          <a:p>
            <a:endParaRPr lang="en-US" dirty="0"/>
          </a:p>
        </p:txBody>
      </p:sp>
      <p:sp>
        <p:nvSpPr>
          <p:cNvPr id="4" name="Slide Number Placeholder 3"/>
          <p:cNvSpPr>
            <a:spLocks noGrp="1"/>
          </p:cNvSpPr>
          <p:nvPr>
            <p:ph type="sldNum" sz="quarter" idx="12"/>
          </p:nvPr>
        </p:nvSpPr>
        <p:spPr/>
        <p:txBody>
          <a:bodyPr/>
          <a:lstStyle/>
          <a:p>
            <a:fld id="{F0446DF8-FE5C-4326-82F3-D832CF44353F}" type="slidenum">
              <a:rPr lang="en-US" smtClean="0"/>
              <a:t>2</a:t>
            </a:fld>
            <a:endParaRPr lang="en-US" dirty="0"/>
          </a:p>
        </p:txBody>
      </p:sp>
      <p:pic>
        <p:nvPicPr>
          <p:cNvPr id="5" name="Picture 4">
            <a:extLst>
              <a:ext uri="{FF2B5EF4-FFF2-40B4-BE49-F238E27FC236}">
                <a16:creationId xmlns:a16="http://schemas.microsoft.com/office/drawing/2014/main" id="{39FA6961-FBF2-459B-8A8F-80627A4501E2}"/>
              </a:ext>
            </a:extLst>
          </p:cNvPr>
          <p:cNvPicPr>
            <a:picLocks noChangeAspect="1"/>
          </p:cNvPicPr>
          <p:nvPr/>
        </p:nvPicPr>
        <p:blipFill>
          <a:blip r:embed="rId3"/>
          <a:stretch>
            <a:fillRect/>
          </a:stretch>
        </p:blipFill>
        <p:spPr>
          <a:xfrm>
            <a:off x="8153775" y="2107653"/>
            <a:ext cx="3305037" cy="3237150"/>
          </a:xfrm>
          <a:prstGeom prst="rect">
            <a:avLst/>
          </a:prstGeom>
          <a:solidFill>
            <a:schemeClr val="accent2"/>
          </a:solidFill>
          <a:ln w="50800">
            <a:solidFill>
              <a:schemeClr val="accent3"/>
            </a:solidFill>
          </a:ln>
        </p:spPr>
      </p:pic>
    </p:spTree>
    <p:extLst>
      <p:ext uri="{BB962C8B-B14F-4D97-AF65-F5344CB8AC3E}">
        <p14:creationId xmlns:p14="http://schemas.microsoft.com/office/powerpoint/2010/main" val="3271512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90442" y="1535182"/>
            <a:ext cx="9661585" cy="4115119"/>
          </a:xfrm>
        </p:spPr>
        <p:txBody>
          <a:bodyPr>
            <a:noAutofit/>
          </a:bodyPr>
          <a:lstStyle/>
          <a:p>
            <a:pPr marL="182880" lvl="2" indent="0">
              <a:buNone/>
            </a:pPr>
            <a:r>
              <a:rPr lang="en-US" b="1" dirty="0"/>
              <a:t>Chapter 30 Scoring  </a:t>
            </a:r>
            <a:endParaRPr lang="en-US" sz="2000" b="1" dirty="0"/>
          </a:p>
          <a:p>
            <a:pPr marL="690563" lvl="4" indent="-293688">
              <a:buFont typeface="Wingdings" panose="05000000000000000000" pitchFamily="2" charset="2"/>
              <a:buChar char="v"/>
            </a:pPr>
            <a:r>
              <a:rPr lang="en-US" sz="2000" dirty="0"/>
              <a:t>Only Applies to Major Transportation Projects over $5 Million </a:t>
            </a:r>
          </a:p>
          <a:p>
            <a:pPr marL="690563" lvl="4" indent="-293688">
              <a:buFont typeface="Wingdings" panose="05000000000000000000" pitchFamily="2" charset="2"/>
              <a:buChar char="v"/>
            </a:pPr>
            <a:r>
              <a:rPr lang="en-US" sz="2000" dirty="0"/>
              <a:t>Requires Separate Application Process for Funding Consideration </a:t>
            </a:r>
          </a:p>
          <a:p>
            <a:pPr marL="690563" lvl="4" indent="-293688">
              <a:buFont typeface="Wingdings" panose="05000000000000000000" pitchFamily="2" charset="2"/>
              <a:buChar char="v"/>
            </a:pPr>
            <a:r>
              <a:rPr lang="en-US" sz="2000" dirty="0"/>
              <a:t>Requires Project, Cost &amp; Local Impact Information </a:t>
            </a:r>
          </a:p>
          <a:p>
            <a:pPr marL="690563" lvl="4" indent="-293688">
              <a:buFont typeface="Wingdings" panose="05000000000000000000" pitchFamily="2" charset="2"/>
              <a:buChar char="v"/>
            </a:pPr>
            <a:r>
              <a:rPr lang="en-US" sz="2000" dirty="0"/>
              <a:t>Applications are Due March 1</a:t>
            </a:r>
            <a:r>
              <a:rPr lang="en-US" sz="2000" baseline="30000" dirty="0"/>
              <a:t>st</a:t>
            </a:r>
          </a:p>
          <a:p>
            <a:pPr marL="396875" lvl="4" indent="0">
              <a:buNone/>
            </a:pPr>
            <a:endParaRPr lang="en-US" sz="2000" dirty="0"/>
          </a:p>
          <a:p>
            <a:pPr marL="182880" lvl="2" indent="0">
              <a:buNone/>
            </a:pPr>
            <a:r>
              <a:rPr lang="en-US" sz="2000" b="1" dirty="0"/>
              <a:t>Priority Letter Process</a:t>
            </a:r>
          </a:p>
          <a:p>
            <a:pPr marL="651510" lvl="3" indent="-285750">
              <a:buFont typeface="Wingdings" panose="05000000000000000000" pitchFamily="2" charset="2"/>
              <a:buChar char="v"/>
            </a:pPr>
            <a:r>
              <a:rPr lang="en-US" sz="2000" dirty="0"/>
              <a:t>Utilized by MDOT to consider system preservation, safety and all highway/transit capacity or enhancement projects under $5 million, TOD designations, local transit or aviation projects, etc. </a:t>
            </a:r>
          </a:p>
          <a:p>
            <a:pPr marL="651510" lvl="3" indent="-285750">
              <a:buFont typeface="Wingdings" panose="05000000000000000000" pitchFamily="2" charset="2"/>
              <a:buChar char="v"/>
            </a:pPr>
            <a:r>
              <a:rPr lang="en-US" sz="2000" dirty="0"/>
              <a:t>Priority Letters shall still include Major Transportation project priorities but they will not be evaluated and considered for funding if they do no have a Chapter 30 Application submitted by March 1</a:t>
            </a:r>
            <a:r>
              <a:rPr lang="en-US" sz="2000" baseline="30000" dirty="0"/>
              <a:t>st</a:t>
            </a:r>
            <a:r>
              <a:rPr lang="en-US" sz="2000" dirty="0"/>
              <a:t>. </a:t>
            </a:r>
          </a:p>
          <a:p>
            <a:pPr marL="651510" lvl="3" indent="-285750">
              <a:buFont typeface="Wingdings" panose="05000000000000000000" pitchFamily="2" charset="2"/>
              <a:buChar char="v"/>
            </a:pPr>
            <a:r>
              <a:rPr lang="en-US" sz="2000" dirty="0"/>
              <a:t>Does Not Require an Application or Any Project Data </a:t>
            </a:r>
          </a:p>
          <a:p>
            <a:pPr marL="651510" lvl="3" indent="-285750">
              <a:buFont typeface="Wingdings" panose="05000000000000000000" pitchFamily="2" charset="2"/>
              <a:buChar char="v"/>
            </a:pPr>
            <a:r>
              <a:rPr lang="en-US" sz="2000" dirty="0"/>
              <a:t>Priority Letters are Due April 1</a:t>
            </a:r>
            <a:r>
              <a:rPr lang="en-US" sz="2000" baseline="30000" dirty="0"/>
              <a:t>st</a:t>
            </a:r>
            <a:endParaRPr lang="en-US" sz="2000" dirty="0"/>
          </a:p>
        </p:txBody>
      </p:sp>
      <p:sp>
        <p:nvSpPr>
          <p:cNvPr id="3" name="Slide Number Placeholder 2"/>
          <p:cNvSpPr>
            <a:spLocks noGrp="1"/>
          </p:cNvSpPr>
          <p:nvPr>
            <p:ph type="sldNum" sz="quarter" idx="12"/>
          </p:nvPr>
        </p:nvSpPr>
        <p:spPr/>
        <p:txBody>
          <a:bodyPr/>
          <a:lstStyle/>
          <a:p>
            <a:fld id="{F0446DF8-FE5C-4326-82F3-D832CF44353F}" type="slidenum">
              <a:rPr lang="en-US" smtClean="0"/>
              <a:t>20</a:t>
            </a:fld>
            <a:endParaRPr lang="en-US" dirty="0"/>
          </a:p>
        </p:txBody>
      </p:sp>
      <p:sp>
        <p:nvSpPr>
          <p:cNvPr id="6" name="TextBox 5"/>
          <p:cNvSpPr txBox="1"/>
          <p:nvPr/>
        </p:nvSpPr>
        <p:spPr>
          <a:xfrm>
            <a:off x="1048970" y="619238"/>
            <a:ext cx="9944531" cy="830997"/>
          </a:xfrm>
          <a:prstGeom prst="rect">
            <a:avLst/>
          </a:prstGeom>
          <a:noFill/>
        </p:spPr>
        <p:txBody>
          <a:bodyPr wrap="square" rtlCol="0">
            <a:spAutoFit/>
          </a:bodyPr>
          <a:lstStyle/>
          <a:p>
            <a:r>
              <a:rPr lang="en-US" sz="4800" dirty="0">
                <a:solidFill>
                  <a:schemeClr val="accent1"/>
                </a:solidFill>
              </a:rPr>
              <a:t>Chapter 30 vs Priority Letter Process </a:t>
            </a:r>
          </a:p>
        </p:txBody>
      </p:sp>
    </p:spTree>
    <p:extLst>
      <p:ext uri="{BB962C8B-B14F-4D97-AF65-F5344CB8AC3E}">
        <p14:creationId xmlns:p14="http://schemas.microsoft.com/office/powerpoint/2010/main" val="400114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latin typeface="+mn-lt"/>
              </a:rPr>
              <a:t>Chapter 30 Scoring - Program Timeline</a:t>
            </a:r>
          </a:p>
        </p:txBody>
      </p:sp>
      <p:sp>
        <p:nvSpPr>
          <p:cNvPr id="4" name="Slide Number Placeholder 3"/>
          <p:cNvSpPr>
            <a:spLocks noGrp="1"/>
          </p:cNvSpPr>
          <p:nvPr>
            <p:ph type="sldNum" sz="quarter" idx="12"/>
          </p:nvPr>
        </p:nvSpPr>
        <p:spPr/>
        <p:txBody>
          <a:bodyPr/>
          <a:lstStyle/>
          <a:p>
            <a:fld id="{F0446DF8-FE5C-4326-82F3-D832CF44353F}" type="slidenum">
              <a:rPr lang="en-US" smtClean="0"/>
              <a:t>21</a:t>
            </a:fld>
            <a:endParaRPr lang="en-US" dirty="0"/>
          </a:p>
        </p:txBody>
      </p:sp>
      <p:pic>
        <p:nvPicPr>
          <p:cNvPr id="5" name="Picture 4" descr="C:\Users\Hannah Groshong\Downloads\timeline_102717.png">
            <a:extLst>
              <a:ext uri="{FF2B5EF4-FFF2-40B4-BE49-F238E27FC236}">
                <a16:creationId xmlns:a16="http://schemas.microsoft.com/office/drawing/2014/main" id="{57BE608E-A181-4C4F-B7A6-0FF05363287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81023" y="1965156"/>
            <a:ext cx="6758717" cy="4081961"/>
          </a:xfrm>
          <a:prstGeom prst="rect">
            <a:avLst/>
          </a:prstGeom>
          <a:noFill/>
          <a:ln>
            <a:noFill/>
          </a:ln>
        </p:spPr>
      </p:pic>
    </p:spTree>
    <p:extLst>
      <p:ext uri="{BB962C8B-B14F-4D97-AF65-F5344CB8AC3E}">
        <p14:creationId xmlns:p14="http://schemas.microsoft.com/office/powerpoint/2010/main" val="59906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6F93A-8FE0-426E-AD33-0B3CDEF963A8}"/>
              </a:ext>
            </a:extLst>
          </p:cNvPr>
          <p:cNvSpPr>
            <a:spLocks noGrp="1"/>
          </p:cNvSpPr>
          <p:nvPr>
            <p:ph type="title"/>
          </p:nvPr>
        </p:nvSpPr>
        <p:spPr/>
        <p:txBody>
          <a:bodyPr/>
          <a:lstStyle/>
          <a:p>
            <a:r>
              <a:rPr lang="en-US" dirty="0">
                <a:solidFill>
                  <a:schemeClr val="accent1"/>
                </a:solidFill>
                <a:latin typeface="+mn-lt"/>
              </a:rPr>
              <a:t>Additional Information </a:t>
            </a:r>
          </a:p>
        </p:txBody>
      </p:sp>
      <p:sp>
        <p:nvSpPr>
          <p:cNvPr id="3" name="Content Placeholder 2">
            <a:extLst>
              <a:ext uri="{FF2B5EF4-FFF2-40B4-BE49-F238E27FC236}">
                <a16:creationId xmlns:a16="http://schemas.microsoft.com/office/drawing/2014/main" id="{ACC037CC-DE12-45F7-9FE6-0A7057E62E40}"/>
              </a:ext>
            </a:extLst>
          </p:cNvPr>
          <p:cNvSpPr>
            <a:spLocks noGrp="1"/>
          </p:cNvSpPr>
          <p:nvPr>
            <p:ph idx="1"/>
          </p:nvPr>
        </p:nvSpPr>
        <p:spPr>
          <a:xfrm>
            <a:off x="690113" y="4208373"/>
            <a:ext cx="11205714" cy="1582702"/>
          </a:xfrm>
        </p:spPr>
        <p:txBody>
          <a:bodyPr>
            <a:normAutofit/>
          </a:bodyPr>
          <a:lstStyle/>
          <a:p>
            <a:pPr marL="0" indent="0">
              <a:buNone/>
            </a:pPr>
            <a:r>
              <a:rPr lang="en-US" sz="2400" dirty="0"/>
              <a:t>More detailed information on the proposed Chapter 30 model and process can be found on MDOT’s website at:</a:t>
            </a:r>
          </a:p>
          <a:p>
            <a:pPr marL="0" indent="0">
              <a:buNone/>
            </a:pPr>
            <a:r>
              <a:rPr lang="en-US" sz="2400" dirty="0"/>
              <a:t> </a:t>
            </a:r>
            <a:r>
              <a:rPr lang="en-US" sz="2400" u="sng" dirty="0">
                <a:solidFill>
                  <a:schemeClr val="accent5"/>
                </a:solidFill>
              </a:rPr>
              <a:t>http://www.mdot.maryland.gov/newMDOT/Planning/Project_Score/index.html</a:t>
            </a:r>
          </a:p>
        </p:txBody>
      </p:sp>
      <p:sp>
        <p:nvSpPr>
          <p:cNvPr id="4" name="Slide Number Placeholder 3">
            <a:extLst>
              <a:ext uri="{FF2B5EF4-FFF2-40B4-BE49-F238E27FC236}">
                <a16:creationId xmlns:a16="http://schemas.microsoft.com/office/drawing/2014/main" id="{B2AD069C-DDAC-4E87-806F-DD855256F1C9}"/>
              </a:ext>
            </a:extLst>
          </p:cNvPr>
          <p:cNvSpPr>
            <a:spLocks noGrp="1"/>
          </p:cNvSpPr>
          <p:nvPr>
            <p:ph type="sldNum" sz="quarter" idx="12"/>
          </p:nvPr>
        </p:nvSpPr>
        <p:spPr/>
        <p:txBody>
          <a:bodyPr/>
          <a:lstStyle/>
          <a:p>
            <a:fld id="{F0446DF8-FE5C-4326-82F3-D832CF44353F}" type="slidenum">
              <a:rPr lang="en-US" smtClean="0"/>
              <a:t>22</a:t>
            </a:fld>
            <a:endParaRPr lang="en-US" dirty="0"/>
          </a:p>
        </p:txBody>
      </p:sp>
      <p:pic>
        <p:nvPicPr>
          <p:cNvPr id="6" name="Graphic 5" descr="Information">
            <a:extLst>
              <a:ext uri="{FF2B5EF4-FFF2-40B4-BE49-F238E27FC236}">
                <a16:creationId xmlns:a16="http://schemas.microsoft.com/office/drawing/2014/main" id="{10B611D5-5F78-4F0C-BD3F-E1E5631976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8464" y="1637772"/>
            <a:ext cx="2570601" cy="2570601"/>
          </a:xfrm>
          <a:prstGeom prst="rect">
            <a:avLst/>
          </a:prstGeom>
        </p:spPr>
      </p:pic>
    </p:spTree>
    <p:extLst>
      <p:ext uri="{BB962C8B-B14F-4D97-AF65-F5344CB8AC3E}">
        <p14:creationId xmlns:p14="http://schemas.microsoft.com/office/powerpoint/2010/main" val="612218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Chapter 30 Implementation </a:t>
            </a:r>
          </a:p>
        </p:txBody>
      </p:sp>
      <p:sp>
        <p:nvSpPr>
          <p:cNvPr id="4" name="Slide Number Placeholder 3"/>
          <p:cNvSpPr>
            <a:spLocks noGrp="1"/>
          </p:cNvSpPr>
          <p:nvPr>
            <p:ph type="sldNum" sz="quarter" idx="12"/>
          </p:nvPr>
        </p:nvSpPr>
        <p:spPr/>
        <p:txBody>
          <a:bodyPr/>
          <a:lstStyle/>
          <a:p>
            <a:fld id="{F0446DF8-FE5C-4326-82F3-D832CF44353F}" type="slidenum">
              <a:rPr lang="en-US" smtClean="0"/>
              <a:t>3</a:t>
            </a:fld>
            <a:endParaRPr lang="en-US" dirty="0"/>
          </a:p>
        </p:txBody>
      </p:sp>
      <p:sp>
        <p:nvSpPr>
          <p:cNvPr id="6" name="Content Placeholder 2">
            <a:extLst>
              <a:ext uri="{FF2B5EF4-FFF2-40B4-BE49-F238E27FC236}">
                <a16:creationId xmlns:a16="http://schemas.microsoft.com/office/drawing/2014/main" id="{1270F542-D23B-4B5E-8970-91FCFBC3B4D1}"/>
              </a:ext>
            </a:extLst>
          </p:cNvPr>
          <p:cNvSpPr txBox="1">
            <a:spLocks/>
          </p:cNvSpPr>
          <p:nvPr/>
        </p:nvSpPr>
        <p:spPr>
          <a:xfrm>
            <a:off x="1097280" y="1903149"/>
            <a:ext cx="10442462" cy="439084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4488" indent="-344488">
              <a:buFont typeface="Wingdings" panose="05000000000000000000" pitchFamily="2" charset="2"/>
              <a:buChar char="q"/>
            </a:pPr>
            <a:r>
              <a:rPr lang="en-US" sz="2200" dirty="0"/>
              <a:t>A cross-functional team of State transportation officials and local partners developed the scoring model in the Summer of 2017 in order to meet the statutory requirements of Chapter 30.</a:t>
            </a:r>
          </a:p>
          <a:p>
            <a:pPr marL="344488" indent="-344488">
              <a:buFont typeface="Wingdings" panose="05000000000000000000" pitchFamily="2" charset="2"/>
              <a:buChar char="q"/>
            </a:pPr>
            <a:r>
              <a:rPr lang="en-US" sz="2200" dirty="0"/>
              <a:t>The Chapter 30 Scoring Model establishes an application process to collect major transportation project candidates and data, conduct project evaluation and modeling and calculate project scores and ranks. </a:t>
            </a:r>
          </a:p>
          <a:p>
            <a:pPr marL="344488" indent="-344488">
              <a:buFont typeface="Wingdings" panose="05000000000000000000" pitchFamily="2" charset="2"/>
              <a:buChar char="q"/>
            </a:pPr>
            <a:r>
              <a:rPr lang="en-US" sz="2200" dirty="0"/>
              <a:t>Feedback and comments on the proposed Chapter 30 Scoring Model are being solicited through December via Round Table Forums, MDOT Website &amp; Outreach Activities. </a:t>
            </a:r>
          </a:p>
        </p:txBody>
      </p:sp>
    </p:spTree>
    <p:extLst>
      <p:ext uri="{BB962C8B-B14F-4D97-AF65-F5344CB8AC3E}">
        <p14:creationId xmlns:p14="http://schemas.microsoft.com/office/powerpoint/2010/main" val="3949670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Chapter 30 Implementation </a:t>
            </a:r>
          </a:p>
        </p:txBody>
      </p:sp>
      <p:sp>
        <p:nvSpPr>
          <p:cNvPr id="4" name="Slide Number Placeholder 3"/>
          <p:cNvSpPr>
            <a:spLocks noGrp="1"/>
          </p:cNvSpPr>
          <p:nvPr>
            <p:ph type="sldNum" sz="quarter" idx="12"/>
          </p:nvPr>
        </p:nvSpPr>
        <p:spPr/>
        <p:txBody>
          <a:bodyPr/>
          <a:lstStyle/>
          <a:p>
            <a:fld id="{F0446DF8-FE5C-4326-82F3-D832CF44353F}" type="slidenum">
              <a:rPr lang="en-US" smtClean="0"/>
              <a:t>4</a:t>
            </a:fld>
            <a:endParaRPr lang="en-US" dirty="0"/>
          </a:p>
        </p:txBody>
      </p:sp>
      <p:sp>
        <p:nvSpPr>
          <p:cNvPr id="6" name="Content Placeholder 2">
            <a:extLst>
              <a:ext uri="{FF2B5EF4-FFF2-40B4-BE49-F238E27FC236}">
                <a16:creationId xmlns:a16="http://schemas.microsoft.com/office/drawing/2014/main" id="{1270F542-D23B-4B5E-8970-91FCFBC3B4D1}"/>
              </a:ext>
            </a:extLst>
          </p:cNvPr>
          <p:cNvSpPr txBox="1">
            <a:spLocks/>
          </p:cNvSpPr>
          <p:nvPr/>
        </p:nvSpPr>
        <p:spPr>
          <a:xfrm>
            <a:off x="1199072" y="1880557"/>
            <a:ext cx="10274060" cy="439084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4488" indent="-344488">
              <a:buFont typeface="Wingdings" panose="05000000000000000000" pitchFamily="2" charset="2"/>
              <a:buChar char="q"/>
            </a:pPr>
            <a:r>
              <a:rPr lang="en-US" sz="2200" dirty="0"/>
              <a:t>The Chapter 30 Scoring Model will be finalized by January 1, 2018 in accordance with Chapter 30 deadline. </a:t>
            </a:r>
          </a:p>
          <a:p>
            <a:pPr marL="344488" indent="-344488">
              <a:buFont typeface="Wingdings" panose="05000000000000000000" pitchFamily="2" charset="2"/>
              <a:buChar char="q"/>
            </a:pPr>
            <a:r>
              <a:rPr lang="en-US" sz="2200" dirty="0"/>
              <a:t>The Chapter 30 Scoring Model will be implemented for all major transportation projects seeking inclusion in the Draft FY 2019-2024 CTP.</a:t>
            </a:r>
          </a:p>
          <a:p>
            <a:pPr marL="344488" indent="-344488">
              <a:buFont typeface="Wingdings" panose="05000000000000000000" pitchFamily="2" charset="2"/>
              <a:buChar char="q"/>
            </a:pPr>
            <a:r>
              <a:rPr lang="en-US" sz="2200" dirty="0"/>
              <a:t>The Chapter 30 Scoring Model is one of many tools utilized to select projects for funding in the CTP.   However, all major transportation projects must be scored in order to be considered for funding in the CTP. </a:t>
            </a:r>
          </a:p>
        </p:txBody>
      </p:sp>
    </p:spTree>
    <p:extLst>
      <p:ext uri="{BB962C8B-B14F-4D97-AF65-F5344CB8AC3E}">
        <p14:creationId xmlns:p14="http://schemas.microsoft.com/office/powerpoint/2010/main" val="2843423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A778B-D67A-4E06-91E3-D36ADBEC9681}"/>
              </a:ext>
            </a:extLst>
          </p:cNvPr>
          <p:cNvSpPr>
            <a:spLocks noGrp="1"/>
          </p:cNvSpPr>
          <p:nvPr>
            <p:ph type="title"/>
          </p:nvPr>
        </p:nvSpPr>
        <p:spPr/>
        <p:txBody>
          <a:bodyPr>
            <a:normAutofit/>
          </a:bodyPr>
          <a:lstStyle/>
          <a:p>
            <a:r>
              <a:rPr lang="en-US" sz="4400" dirty="0">
                <a:solidFill>
                  <a:schemeClr val="accent1"/>
                </a:solidFill>
              </a:rPr>
              <a:t>Project-Based Scoring System</a:t>
            </a:r>
            <a:endParaRPr lang="en-US" sz="4400" dirty="0"/>
          </a:p>
        </p:txBody>
      </p:sp>
      <p:sp>
        <p:nvSpPr>
          <p:cNvPr id="3" name="Content Placeholder 2">
            <a:extLst>
              <a:ext uri="{FF2B5EF4-FFF2-40B4-BE49-F238E27FC236}">
                <a16:creationId xmlns:a16="http://schemas.microsoft.com/office/drawing/2014/main" id="{B81A9FD6-D457-4A48-A101-92AD938D15DE}"/>
              </a:ext>
            </a:extLst>
          </p:cNvPr>
          <p:cNvSpPr>
            <a:spLocks noGrp="1"/>
          </p:cNvSpPr>
          <p:nvPr>
            <p:ph idx="1"/>
          </p:nvPr>
        </p:nvSpPr>
        <p:spPr>
          <a:xfrm>
            <a:off x="925436" y="1490642"/>
            <a:ext cx="10232652" cy="4625486"/>
          </a:xfrm>
        </p:spPr>
        <p:txBody>
          <a:bodyPr>
            <a:normAutofit/>
          </a:bodyPr>
          <a:lstStyle/>
          <a:p>
            <a:pPr marL="741363" indent="-741363">
              <a:buFont typeface="Wingdings" panose="05000000000000000000" pitchFamily="2" charset="2"/>
              <a:buChar char="q"/>
            </a:pPr>
            <a:r>
              <a:rPr lang="en-US" sz="2400" dirty="0"/>
              <a:t>The Chapter 30 Scoring Model evaluates projects against the following nine statutory required goals: </a:t>
            </a:r>
          </a:p>
          <a:p>
            <a:pPr marL="344488" indent="-344488">
              <a:buFont typeface="Wingdings" panose="05000000000000000000" pitchFamily="2" charset="2"/>
              <a:buChar char="q"/>
            </a:pPr>
            <a:endParaRPr lang="en-US" dirty="0"/>
          </a:p>
          <a:p>
            <a:pPr marL="0" lvl="1" indent="0">
              <a:buNone/>
            </a:pPr>
            <a:endParaRPr lang="en-US" dirty="0"/>
          </a:p>
          <a:p>
            <a:pPr marL="0" lvl="1" indent="0">
              <a:buNone/>
            </a:pPr>
            <a:endParaRPr lang="en-US" sz="2000" dirty="0"/>
          </a:p>
          <a:p>
            <a:pPr marL="0" lvl="1" indent="0">
              <a:buNone/>
            </a:pPr>
            <a:endParaRPr lang="en-US" sz="2000" dirty="0"/>
          </a:p>
          <a:p>
            <a:pPr marL="690563" lvl="1" indent="-690563">
              <a:buFont typeface="Wingdings" panose="05000000000000000000" pitchFamily="2" charset="2"/>
              <a:buChar char="q"/>
            </a:pPr>
            <a:endParaRPr lang="en-US" dirty="0"/>
          </a:p>
          <a:p>
            <a:pPr marL="741363" lvl="1" indent="-741363">
              <a:buFont typeface="Wingdings" panose="05000000000000000000" pitchFamily="2" charset="2"/>
              <a:buChar char="q"/>
            </a:pPr>
            <a:r>
              <a:rPr lang="en-US" dirty="0"/>
              <a:t>Each goal has 1-3 measures established by statute that define how the project should be evaluated against it.  </a:t>
            </a:r>
          </a:p>
          <a:p>
            <a:pPr marL="690563" lvl="1" indent="-690563">
              <a:buFont typeface="Wingdings" panose="05000000000000000000" pitchFamily="2" charset="2"/>
              <a:buChar char="q"/>
            </a:pPr>
            <a:r>
              <a:rPr lang="en-US" dirty="0"/>
              <a:t>Scores are develop through an objective and transparent process by project application data, project location data, qualitative questionnaires, modeling and forecasting. </a:t>
            </a:r>
          </a:p>
        </p:txBody>
      </p:sp>
      <p:sp>
        <p:nvSpPr>
          <p:cNvPr id="4" name="Slide Number Placeholder 3">
            <a:extLst>
              <a:ext uri="{FF2B5EF4-FFF2-40B4-BE49-F238E27FC236}">
                <a16:creationId xmlns:a16="http://schemas.microsoft.com/office/drawing/2014/main" id="{7DF2CC87-F7BE-4362-8500-78C7B221C143}"/>
              </a:ext>
            </a:extLst>
          </p:cNvPr>
          <p:cNvSpPr>
            <a:spLocks noGrp="1"/>
          </p:cNvSpPr>
          <p:nvPr>
            <p:ph type="sldNum" sz="quarter" idx="12"/>
          </p:nvPr>
        </p:nvSpPr>
        <p:spPr/>
        <p:txBody>
          <a:bodyPr/>
          <a:lstStyle/>
          <a:p>
            <a:fld id="{F0446DF8-FE5C-4326-82F3-D832CF44353F}" type="slidenum">
              <a:rPr lang="en-US" smtClean="0"/>
              <a:t>5</a:t>
            </a:fld>
            <a:endParaRPr lang="en-US" dirty="0"/>
          </a:p>
        </p:txBody>
      </p:sp>
      <p:sp>
        <p:nvSpPr>
          <p:cNvPr id="12" name="Flowchart: Preparation 11">
            <a:extLst>
              <a:ext uri="{FF2B5EF4-FFF2-40B4-BE49-F238E27FC236}">
                <a16:creationId xmlns:a16="http://schemas.microsoft.com/office/drawing/2014/main" id="{DAF0E34C-F214-4939-BB97-F562A11EB020}"/>
              </a:ext>
            </a:extLst>
          </p:cNvPr>
          <p:cNvSpPr/>
          <p:nvPr/>
        </p:nvSpPr>
        <p:spPr>
          <a:xfrm>
            <a:off x="2123609" y="2483774"/>
            <a:ext cx="1086929" cy="1130694"/>
          </a:xfrm>
          <a:prstGeom prst="flowChartPrepar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Flowchart: Preparation 12">
            <a:extLst>
              <a:ext uri="{FF2B5EF4-FFF2-40B4-BE49-F238E27FC236}">
                <a16:creationId xmlns:a16="http://schemas.microsoft.com/office/drawing/2014/main" id="{21701D1C-79A6-4F66-BF7F-578F9F30176E}"/>
              </a:ext>
            </a:extLst>
          </p:cNvPr>
          <p:cNvSpPr/>
          <p:nvPr/>
        </p:nvSpPr>
        <p:spPr>
          <a:xfrm>
            <a:off x="3263919" y="2463361"/>
            <a:ext cx="1086929" cy="1151107"/>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Preparation 13">
            <a:extLst>
              <a:ext uri="{FF2B5EF4-FFF2-40B4-BE49-F238E27FC236}">
                <a16:creationId xmlns:a16="http://schemas.microsoft.com/office/drawing/2014/main" id="{6216A99F-4542-46DA-A7D8-33FE23DB2FD2}"/>
              </a:ext>
            </a:extLst>
          </p:cNvPr>
          <p:cNvSpPr/>
          <p:nvPr/>
        </p:nvSpPr>
        <p:spPr>
          <a:xfrm>
            <a:off x="4393691" y="2463360"/>
            <a:ext cx="1086929" cy="1151108"/>
          </a:xfrm>
          <a:prstGeom prst="flowChartPreparatio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5" name="Flowchart: Preparation 14">
            <a:extLst>
              <a:ext uri="{FF2B5EF4-FFF2-40B4-BE49-F238E27FC236}">
                <a16:creationId xmlns:a16="http://schemas.microsoft.com/office/drawing/2014/main" id="{60F1F439-B09C-40AE-A6BD-2EA6A1E0A104}"/>
              </a:ext>
            </a:extLst>
          </p:cNvPr>
          <p:cNvSpPr/>
          <p:nvPr/>
        </p:nvSpPr>
        <p:spPr>
          <a:xfrm>
            <a:off x="5519079" y="2463358"/>
            <a:ext cx="1086929" cy="1151110"/>
          </a:xfrm>
          <a:prstGeom prst="flowChartPreparati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6" name="Flowchart: Preparation 15">
            <a:extLst>
              <a:ext uri="{FF2B5EF4-FFF2-40B4-BE49-F238E27FC236}">
                <a16:creationId xmlns:a16="http://schemas.microsoft.com/office/drawing/2014/main" id="{47701B1C-4EAF-421D-8535-8B25F81C5A7B}"/>
              </a:ext>
            </a:extLst>
          </p:cNvPr>
          <p:cNvSpPr/>
          <p:nvPr/>
        </p:nvSpPr>
        <p:spPr>
          <a:xfrm>
            <a:off x="6660762" y="2460834"/>
            <a:ext cx="1086929" cy="1153634"/>
          </a:xfrm>
          <a:prstGeom prst="flowChartPreparati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Flowchart: Preparation 16">
            <a:extLst>
              <a:ext uri="{FF2B5EF4-FFF2-40B4-BE49-F238E27FC236}">
                <a16:creationId xmlns:a16="http://schemas.microsoft.com/office/drawing/2014/main" id="{DE759151-26B8-438E-8F25-96F37BD7D0F9}"/>
              </a:ext>
            </a:extLst>
          </p:cNvPr>
          <p:cNvSpPr/>
          <p:nvPr/>
        </p:nvSpPr>
        <p:spPr>
          <a:xfrm>
            <a:off x="7795664" y="2460833"/>
            <a:ext cx="1086929" cy="1153635"/>
          </a:xfrm>
          <a:prstGeom prst="flowChartPreparatio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8" name="Flowchart: Preparation 17">
            <a:extLst>
              <a:ext uri="{FF2B5EF4-FFF2-40B4-BE49-F238E27FC236}">
                <a16:creationId xmlns:a16="http://schemas.microsoft.com/office/drawing/2014/main" id="{50E71003-B0C6-4055-8DE1-B9B4990624CB}"/>
              </a:ext>
            </a:extLst>
          </p:cNvPr>
          <p:cNvSpPr/>
          <p:nvPr/>
        </p:nvSpPr>
        <p:spPr>
          <a:xfrm>
            <a:off x="996350" y="2486934"/>
            <a:ext cx="1086929" cy="1127534"/>
          </a:xfrm>
          <a:prstGeom prst="flowChartPreparati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Flowchart: Preparation 18">
            <a:extLst>
              <a:ext uri="{FF2B5EF4-FFF2-40B4-BE49-F238E27FC236}">
                <a16:creationId xmlns:a16="http://schemas.microsoft.com/office/drawing/2014/main" id="{65EF201C-E7E9-4376-A3E6-01B157FB331C}"/>
              </a:ext>
            </a:extLst>
          </p:cNvPr>
          <p:cNvSpPr/>
          <p:nvPr/>
        </p:nvSpPr>
        <p:spPr>
          <a:xfrm>
            <a:off x="8923843" y="2460832"/>
            <a:ext cx="1086929" cy="1153636"/>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E143697-B6DA-4991-B149-2F98F538413D}"/>
              </a:ext>
            </a:extLst>
          </p:cNvPr>
          <p:cNvSpPr txBox="1"/>
          <p:nvPr/>
        </p:nvSpPr>
        <p:spPr>
          <a:xfrm>
            <a:off x="1178410" y="2771947"/>
            <a:ext cx="698739" cy="430887"/>
          </a:xfrm>
          <a:prstGeom prst="rect">
            <a:avLst/>
          </a:prstGeom>
          <a:noFill/>
        </p:spPr>
        <p:txBody>
          <a:bodyPr wrap="square" rtlCol="0">
            <a:spAutoFit/>
          </a:bodyPr>
          <a:lstStyle/>
          <a:p>
            <a:pPr algn="ctr"/>
            <a:r>
              <a:rPr lang="en-US" sz="1100" b="1" dirty="0">
                <a:solidFill>
                  <a:schemeClr val="tx1">
                    <a:lumMod val="75000"/>
                    <a:lumOff val="25000"/>
                  </a:schemeClr>
                </a:solidFill>
              </a:rPr>
              <a:t>Safety &amp;  Security </a:t>
            </a:r>
          </a:p>
        </p:txBody>
      </p:sp>
      <p:sp>
        <p:nvSpPr>
          <p:cNvPr id="21" name="TextBox 20">
            <a:extLst>
              <a:ext uri="{FF2B5EF4-FFF2-40B4-BE49-F238E27FC236}">
                <a16:creationId xmlns:a16="http://schemas.microsoft.com/office/drawing/2014/main" id="{B177231D-5208-420B-AC58-44540E869B1C}"/>
              </a:ext>
            </a:extLst>
          </p:cNvPr>
          <p:cNvSpPr txBox="1"/>
          <p:nvPr/>
        </p:nvSpPr>
        <p:spPr>
          <a:xfrm>
            <a:off x="2206891" y="2779257"/>
            <a:ext cx="952353" cy="430887"/>
          </a:xfrm>
          <a:prstGeom prst="rect">
            <a:avLst/>
          </a:prstGeom>
          <a:noFill/>
        </p:spPr>
        <p:txBody>
          <a:bodyPr wrap="square" rtlCol="0">
            <a:spAutoFit/>
          </a:bodyPr>
          <a:lstStyle/>
          <a:p>
            <a:pPr algn="ctr"/>
            <a:r>
              <a:rPr lang="en-US" sz="1100" b="1" dirty="0">
                <a:solidFill>
                  <a:schemeClr val="tx1">
                    <a:lumMod val="75000"/>
                    <a:lumOff val="25000"/>
                  </a:schemeClr>
                </a:solidFill>
              </a:rPr>
              <a:t>System Preservation </a:t>
            </a:r>
          </a:p>
        </p:txBody>
      </p:sp>
      <p:sp>
        <p:nvSpPr>
          <p:cNvPr id="22" name="TextBox 21">
            <a:extLst>
              <a:ext uri="{FF2B5EF4-FFF2-40B4-BE49-F238E27FC236}">
                <a16:creationId xmlns:a16="http://schemas.microsoft.com/office/drawing/2014/main" id="{FED017F0-D860-4794-B935-9C1CC74FCB82}"/>
              </a:ext>
            </a:extLst>
          </p:cNvPr>
          <p:cNvSpPr txBox="1"/>
          <p:nvPr/>
        </p:nvSpPr>
        <p:spPr>
          <a:xfrm>
            <a:off x="3317908" y="2779258"/>
            <a:ext cx="952353" cy="430887"/>
          </a:xfrm>
          <a:prstGeom prst="rect">
            <a:avLst/>
          </a:prstGeom>
          <a:noFill/>
        </p:spPr>
        <p:txBody>
          <a:bodyPr wrap="square" rtlCol="0">
            <a:spAutoFit/>
          </a:bodyPr>
          <a:lstStyle/>
          <a:p>
            <a:pPr algn="ctr"/>
            <a:r>
              <a:rPr lang="en-US" sz="1100" b="1" dirty="0">
                <a:solidFill>
                  <a:schemeClr val="tx1">
                    <a:lumMod val="75000"/>
                    <a:lumOff val="25000"/>
                  </a:schemeClr>
                </a:solidFill>
              </a:rPr>
              <a:t>Reducing Congestion </a:t>
            </a:r>
          </a:p>
        </p:txBody>
      </p:sp>
      <p:sp>
        <p:nvSpPr>
          <p:cNvPr id="23" name="TextBox 22">
            <a:extLst>
              <a:ext uri="{FF2B5EF4-FFF2-40B4-BE49-F238E27FC236}">
                <a16:creationId xmlns:a16="http://schemas.microsoft.com/office/drawing/2014/main" id="{334C82D8-87A8-4367-BB53-9C9C462FA8F4}"/>
              </a:ext>
            </a:extLst>
          </p:cNvPr>
          <p:cNvSpPr txBox="1"/>
          <p:nvPr/>
        </p:nvSpPr>
        <p:spPr>
          <a:xfrm>
            <a:off x="4404410" y="2785328"/>
            <a:ext cx="1085205" cy="430887"/>
          </a:xfrm>
          <a:prstGeom prst="rect">
            <a:avLst/>
          </a:prstGeom>
          <a:noFill/>
        </p:spPr>
        <p:txBody>
          <a:bodyPr wrap="square" rtlCol="0">
            <a:spAutoFit/>
          </a:bodyPr>
          <a:lstStyle/>
          <a:p>
            <a:pPr algn="ctr"/>
            <a:r>
              <a:rPr lang="en-US" sz="1100" b="1" dirty="0">
                <a:solidFill>
                  <a:schemeClr val="tx1">
                    <a:lumMod val="75000"/>
                    <a:lumOff val="25000"/>
                  </a:schemeClr>
                </a:solidFill>
              </a:rPr>
              <a:t>Environmental Stewardship </a:t>
            </a:r>
          </a:p>
        </p:txBody>
      </p:sp>
      <p:sp>
        <p:nvSpPr>
          <p:cNvPr id="24" name="TextBox 23">
            <a:extLst>
              <a:ext uri="{FF2B5EF4-FFF2-40B4-BE49-F238E27FC236}">
                <a16:creationId xmlns:a16="http://schemas.microsoft.com/office/drawing/2014/main" id="{302679DB-7072-473D-BEA1-A059DF292DC0}"/>
              </a:ext>
            </a:extLst>
          </p:cNvPr>
          <p:cNvSpPr txBox="1"/>
          <p:nvPr/>
        </p:nvSpPr>
        <p:spPr>
          <a:xfrm>
            <a:off x="5516492" y="2796210"/>
            <a:ext cx="1085205" cy="430887"/>
          </a:xfrm>
          <a:prstGeom prst="rect">
            <a:avLst/>
          </a:prstGeom>
          <a:noFill/>
        </p:spPr>
        <p:txBody>
          <a:bodyPr wrap="square" rtlCol="0">
            <a:spAutoFit/>
          </a:bodyPr>
          <a:lstStyle/>
          <a:p>
            <a:pPr algn="ctr"/>
            <a:r>
              <a:rPr lang="en-US" sz="1100" b="1" dirty="0">
                <a:solidFill>
                  <a:schemeClr val="tx1">
                    <a:lumMod val="75000"/>
                    <a:lumOff val="25000"/>
                  </a:schemeClr>
                </a:solidFill>
              </a:rPr>
              <a:t>Community Vitality </a:t>
            </a:r>
          </a:p>
        </p:txBody>
      </p:sp>
      <p:sp>
        <p:nvSpPr>
          <p:cNvPr id="25" name="TextBox 24">
            <a:extLst>
              <a:ext uri="{FF2B5EF4-FFF2-40B4-BE49-F238E27FC236}">
                <a16:creationId xmlns:a16="http://schemas.microsoft.com/office/drawing/2014/main" id="{AF355993-4CA7-4659-B209-6BCE91852BAF}"/>
              </a:ext>
            </a:extLst>
          </p:cNvPr>
          <p:cNvSpPr txBox="1"/>
          <p:nvPr/>
        </p:nvSpPr>
        <p:spPr>
          <a:xfrm>
            <a:off x="6697232" y="2794646"/>
            <a:ext cx="1085205" cy="430887"/>
          </a:xfrm>
          <a:prstGeom prst="rect">
            <a:avLst/>
          </a:prstGeom>
          <a:noFill/>
        </p:spPr>
        <p:txBody>
          <a:bodyPr wrap="square" rtlCol="0">
            <a:spAutoFit/>
          </a:bodyPr>
          <a:lstStyle/>
          <a:p>
            <a:pPr algn="ctr"/>
            <a:r>
              <a:rPr lang="en-US" sz="1100" b="1" dirty="0">
                <a:solidFill>
                  <a:schemeClr val="tx1">
                    <a:lumMod val="75000"/>
                    <a:lumOff val="25000"/>
                  </a:schemeClr>
                </a:solidFill>
              </a:rPr>
              <a:t>Economic Prosperity </a:t>
            </a:r>
          </a:p>
        </p:txBody>
      </p:sp>
      <p:sp>
        <p:nvSpPr>
          <p:cNvPr id="26" name="TextBox 25">
            <a:extLst>
              <a:ext uri="{FF2B5EF4-FFF2-40B4-BE49-F238E27FC236}">
                <a16:creationId xmlns:a16="http://schemas.microsoft.com/office/drawing/2014/main" id="{B0B0F2B8-18BD-4F3E-876A-3A8BDE62C2C1}"/>
              </a:ext>
            </a:extLst>
          </p:cNvPr>
          <p:cNvSpPr txBox="1"/>
          <p:nvPr/>
        </p:nvSpPr>
        <p:spPr>
          <a:xfrm>
            <a:off x="8940656" y="2779259"/>
            <a:ext cx="1085205" cy="461665"/>
          </a:xfrm>
          <a:prstGeom prst="rect">
            <a:avLst/>
          </a:prstGeom>
          <a:noFill/>
        </p:spPr>
        <p:txBody>
          <a:bodyPr wrap="square" rtlCol="0">
            <a:spAutoFit/>
          </a:bodyPr>
          <a:lstStyle/>
          <a:p>
            <a:pPr algn="ctr"/>
            <a:r>
              <a:rPr lang="en-US" sz="1200" b="1" dirty="0">
                <a:solidFill>
                  <a:schemeClr val="tx1">
                    <a:lumMod val="75000"/>
                    <a:lumOff val="25000"/>
                  </a:schemeClr>
                </a:solidFill>
              </a:rPr>
              <a:t>Cost Effectiveness </a:t>
            </a:r>
          </a:p>
        </p:txBody>
      </p:sp>
      <p:sp>
        <p:nvSpPr>
          <p:cNvPr id="27" name="TextBox 26">
            <a:extLst>
              <a:ext uri="{FF2B5EF4-FFF2-40B4-BE49-F238E27FC236}">
                <a16:creationId xmlns:a16="http://schemas.microsoft.com/office/drawing/2014/main" id="{9C949381-85CA-410B-AC2A-1B5C4CFB6BBF}"/>
              </a:ext>
            </a:extLst>
          </p:cNvPr>
          <p:cNvSpPr txBox="1"/>
          <p:nvPr/>
        </p:nvSpPr>
        <p:spPr>
          <a:xfrm>
            <a:off x="7822117" y="2785328"/>
            <a:ext cx="1085205" cy="430887"/>
          </a:xfrm>
          <a:prstGeom prst="rect">
            <a:avLst/>
          </a:prstGeom>
          <a:noFill/>
        </p:spPr>
        <p:txBody>
          <a:bodyPr wrap="square" rtlCol="0">
            <a:spAutoFit/>
          </a:bodyPr>
          <a:lstStyle/>
          <a:p>
            <a:pPr algn="ctr"/>
            <a:r>
              <a:rPr lang="en-US" sz="1100" b="1" dirty="0">
                <a:solidFill>
                  <a:schemeClr val="tx1">
                    <a:lumMod val="75000"/>
                    <a:lumOff val="25000"/>
                  </a:schemeClr>
                </a:solidFill>
              </a:rPr>
              <a:t>Equitable Access</a:t>
            </a:r>
          </a:p>
        </p:txBody>
      </p:sp>
      <p:sp>
        <p:nvSpPr>
          <p:cNvPr id="28" name="Flowchart: Preparation 27">
            <a:extLst>
              <a:ext uri="{FF2B5EF4-FFF2-40B4-BE49-F238E27FC236}">
                <a16:creationId xmlns:a16="http://schemas.microsoft.com/office/drawing/2014/main" id="{3109CAFE-20B5-4C03-AD46-FC1A379C9B85}"/>
              </a:ext>
            </a:extLst>
          </p:cNvPr>
          <p:cNvSpPr/>
          <p:nvPr/>
        </p:nvSpPr>
        <p:spPr>
          <a:xfrm>
            <a:off x="10046644" y="2448635"/>
            <a:ext cx="1086929" cy="1165833"/>
          </a:xfrm>
          <a:prstGeom prst="flowChartPreparati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4AB5B8E-1CC3-4E84-85CE-83FF3977CC6D}"/>
              </a:ext>
            </a:extLst>
          </p:cNvPr>
          <p:cNvSpPr txBox="1"/>
          <p:nvPr/>
        </p:nvSpPr>
        <p:spPr>
          <a:xfrm>
            <a:off x="10072883" y="2779258"/>
            <a:ext cx="1085205" cy="461665"/>
          </a:xfrm>
          <a:prstGeom prst="rect">
            <a:avLst/>
          </a:prstGeom>
          <a:noFill/>
        </p:spPr>
        <p:txBody>
          <a:bodyPr wrap="square" rtlCol="0">
            <a:spAutoFit/>
          </a:bodyPr>
          <a:lstStyle/>
          <a:p>
            <a:pPr algn="ctr"/>
            <a:r>
              <a:rPr lang="en-US" sz="1200" b="1" dirty="0">
                <a:solidFill>
                  <a:schemeClr val="tx1">
                    <a:lumMod val="75000"/>
                    <a:lumOff val="25000"/>
                  </a:schemeClr>
                </a:solidFill>
              </a:rPr>
              <a:t>Local </a:t>
            </a:r>
          </a:p>
          <a:p>
            <a:pPr algn="ctr"/>
            <a:r>
              <a:rPr lang="en-US" sz="1200" b="1" dirty="0">
                <a:solidFill>
                  <a:schemeClr val="tx1">
                    <a:lumMod val="75000"/>
                    <a:lumOff val="25000"/>
                  </a:schemeClr>
                </a:solidFill>
              </a:rPr>
              <a:t>Priorities </a:t>
            </a:r>
          </a:p>
        </p:txBody>
      </p:sp>
    </p:spTree>
    <p:extLst>
      <p:ext uri="{BB962C8B-B14F-4D97-AF65-F5344CB8AC3E}">
        <p14:creationId xmlns:p14="http://schemas.microsoft.com/office/powerpoint/2010/main" val="522880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90444" y="1845733"/>
            <a:ext cx="9965235" cy="4115119"/>
          </a:xfrm>
        </p:spPr>
        <p:txBody>
          <a:bodyPr>
            <a:normAutofit lnSpcReduction="10000"/>
          </a:bodyPr>
          <a:lstStyle/>
          <a:p>
            <a:pPr marL="0" indent="0">
              <a:buNone/>
            </a:pPr>
            <a:r>
              <a:rPr lang="en-US" sz="2000" b="1" dirty="0"/>
              <a:t>Measure 1: Expected Reduction in Total Fatalities &amp; Injuries </a:t>
            </a:r>
          </a:p>
          <a:p>
            <a:pPr lvl="1">
              <a:buFont typeface="Arial" panose="020B0604020202020204" pitchFamily="34" charset="0"/>
              <a:buChar char="•"/>
            </a:pPr>
            <a:r>
              <a:rPr lang="en-US" sz="2000" dirty="0"/>
              <a:t>Highway Projects – Current Safety Condition (Crash Severity Index) X Safety Features of Project </a:t>
            </a:r>
          </a:p>
          <a:p>
            <a:pPr lvl="1">
              <a:buFont typeface="Arial" panose="020B0604020202020204" pitchFamily="34" charset="0"/>
              <a:buChar char="•"/>
            </a:pPr>
            <a:r>
              <a:rPr lang="en-US" sz="2000" dirty="0"/>
              <a:t>Transit Projects –  Safety Points Assigned Based off New Transit Passengers Taken Off Roadway (Every 160 New Passengers = 1 Point)</a:t>
            </a:r>
          </a:p>
          <a:p>
            <a:pPr lvl="1">
              <a:buFont typeface="Arial" panose="020B0604020202020204" pitchFamily="34" charset="0"/>
              <a:buChar char="•"/>
            </a:pPr>
            <a:r>
              <a:rPr lang="en-US" sz="2000" dirty="0"/>
              <a:t>MDOT will calculate this score for projects. </a:t>
            </a:r>
          </a:p>
          <a:p>
            <a:pPr marL="201168" lvl="1" indent="0">
              <a:buNone/>
            </a:pPr>
            <a:endParaRPr lang="en-US" sz="2000" dirty="0"/>
          </a:p>
          <a:p>
            <a:pPr marL="0" lvl="1" indent="0">
              <a:buNone/>
            </a:pPr>
            <a:r>
              <a:rPr lang="en-US" sz="2000" b="1" dirty="0"/>
              <a:t>Measure 2: Project Implements Complete Streets Policy </a:t>
            </a:r>
          </a:p>
          <a:p>
            <a:pPr marL="690563" lvl="1" indent="-223838">
              <a:buFont typeface="Arial" panose="020B0604020202020204" pitchFamily="34" charset="0"/>
              <a:buChar char="•"/>
            </a:pPr>
            <a:r>
              <a:rPr lang="en-US" sz="2000" dirty="0"/>
              <a:t>Qualitative Checklist with Points Assigned Based off Project Features Consistent with Complete Streets Safety Policies</a:t>
            </a:r>
          </a:p>
          <a:p>
            <a:pPr marL="690563" lvl="1" indent="-223838">
              <a:buFont typeface="Arial" panose="020B0604020202020204" pitchFamily="34" charset="0"/>
              <a:buChar char="•"/>
            </a:pPr>
            <a:r>
              <a:rPr lang="en-US" sz="2000" dirty="0"/>
              <a:t>Checklist does not penalize projects in rural areas or areas without pedestrian/bicycle demand that do not need Complete Streets features. </a:t>
            </a:r>
          </a:p>
          <a:p>
            <a:pPr marL="690563" lvl="1" indent="-223838">
              <a:buFont typeface="Arial" panose="020B0604020202020204" pitchFamily="34" charset="0"/>
              <a:buChar char="•"/>
            </a:pPr>
            <a:r>
              <a:rPr lang="en-US" sz="2000" dirty="0"/>
              <a:t>Combination of MDOT and Applicant Data</a:t>
            </a:r>
          </a:p>
        </p:txBody>
      </p:sp>
      <p:sp>
        <p:nvSpPr>
          <p:cNvPr id="3" name="Slide Number Placeholder 2"/>
          <p:cNvSpPr>
            <a:spLocks noGrp="1"/>
          </p:cNvSpPr>
          <p:nvPr>
            <p:ph type="sldNum" sz="quarter" idx="12"/>
          </p:nvPr>
        </p:nvSpPr>
        <p:spPr/>
        <p:txBody>
          <a:bodyPr/>
          <a:lstStyle/>
          <a:p>
            <a:fld id="{F0446DF8-FE5C-4326-82F3-D832CF44353F}" type="slidenum">
              <a:rPr lang="en-US" smtClean="0"/>
              <a:t>6</a:t>
            </a:fld>
            <a:endParaRPr lang="en-US" dirty="0"/>
          </a:p>
        </p:txBody>
      </p:sp>
      <p:sp>
        <p:nvSpPr>
          <p:cNvPr id="6" name="TextBox 5"/>
          <p:cNvSpPr txBox="1"/>
          <p:nvPr/>
        </p:nvSpPr>
        <p:spPr>
          <a:xfrm>
            <a:off x="1190444" y="1044361"/>
            <a:ext cx="9944531" cy="646331"/>
          </a:xfrm>
          <a:prstGeom prst="rect">
            <a:avLst/>
          </a:prstGeom>
          <a:noFill/>
        </p:spPr>
        <p:txBody>
          <a:bodyPr wrap="square" rtlCol="0">
            <a:spAutoFit/>
          </a:bodyPr>
          <a:lstStyle/>
          <a:p>
            <a:r>
              <a:rPr lang="en-US" sz="3600" dirty="0">
                <a:solidFill>
                  <a:schemeClr val="accent1"/>
                </a:solidFill>
              </a:rPr>
              <a:t>Goal 1: Safety and Security </a:t>
            </a:r>
          </a:p>
        </p:txBody>
      </p:sp>
    </p:spTree>
    <p:extLst>
      <p:ext uri="{BB962C8B-B14F-4D97-AF65-F5344CB8AC3E}">
        <p14:creationId xmlns:p14="http://schemas.microsoft.com/office/powerpoint/2010/main" val="339776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90444" y="1845733"/>
            <a:ext cx="9965235" cy="4417044"/>
          </a:xfrm>
        </p:spPr>
        <p:txBody>
          <a:bodyPr>
            <a:normAutofit fontScale="92500" lnSpcReduction="20000"/>
          </a:bodyPr>
          <a:lstStyle/>
          <a:p>
            <a:pPr marL="0" indent="0">
              <a:buNone/>
            </a:pPr>
            <a:r>
              <a:rPr lang="en-US" sz="2200" b="1" dirty="0"/>
              <a:t>Measure 1: Increase in Lifespan of Facility  </a:t>
            </a:r>
          </a:p>
          <a:p>
            <a:pPr marL="914400" lvl="1" indent="-396875">
              <a:buFont typeface="Arial" panose="020B0604020202020204" pitchFamily="34" charset="0"/>
              <a:buChar char="•"/>
            </a:pPr>
            <a:r>
              <a:rPr lang="en-US" sz="2200" dirty="0"/>
              <a:t>Points assigned based off the quantity of assets (lane miles/square feet) in poor or fair condition that the project will address. Assets in poor condition are awarded higher points than those in fair. </a:t>
            </a:r>
          </a:p>
          <a:p>
            <a:pPr marL="914400" lvl="1" indent="-396875">
              <a:buFont typeface="Arial" panose="020B0604020202020204" pitchFamily="34" charset="0"/>
              <a:buChar char="•"/>
            </a:pPr>
            <a:r>
              <a:rPr lang="en-US" sz="2200" dirty="0"/>
              <a:t>MDOT will calculate this score. </a:t>
            </a:r>
          </a:p>
          <a:p>
            <a:pPr marL="0" lvl="1" indent="0">
              <a:buNone/>
            </a:pPr>
            <a:r>
              <a:rPr lang="en-US" sz="2200" b="1" dirty="0"/>
              <a:t>Measure 2: Increase in Facility Functionality </a:t>
            </a:r>
          </a:p>
          <a:p>
            <a:pPr marL="914400" lvl="1" indent="-396875">
              <a:buFont typeface="Arial" panose="020B0604020202020204" pitchFamily="34" charset="0"/>
              <a:buChar char="•"/>
            </a:pPr>
            <a:r>
              <a:rPr lang="en-US" sz="2200" dirty="0"/>
              <a:t>Qualitative Checklist based off the functionality features of a project. </a:t>
            </a:r>
          </a:p>
          <a:p>
            <a:pPr marL="914400" lvl="1" indent="-396875">
              <a:buFont typeface="Arial" panose="020B0604020202020204" pitchFamily="34" charset="0"/>
              <a:buChar char="•"/>
            </a:pPr>
            <a:r>
              <a:rPr lang="en-US" sz="2200" dirty="0"/>
              <a:t>Functionality is defined as improving the current conditions to meet design standards or improve functional deficiencies and not as an increase in throughput of traffic. </a:t>
            </a:r>
          </a:p>
          <a:p>
            <a:pPr marL="914400" lvl="1" indent="-396875">
              <a:buFont typeface="Arial" panose="020B0604020202020204" pitchFamily="34" charset="0"/>
              <a:buChar char="•"/>
            </a:pPr>
            <a:r>
              <a:rPr lang="en-US" sz="2200" dirty="0"/>
              <a:t>MDOT will calculate this score.</a:t>
            </a:r>
          </a:p>
          <a:p>
            <a:pPr marL="0" lvl="1" indent="0">
              <a:buNone/>
            </a:pPr>
            <a:r>
              <a:rPr lang="en-US" sz="2200" b="1" dirty="0"/>
              <a:t>Measure 3: Degree the Project Renders a Facility More Resilient</a:t>
            </a:r>
          </a:p>
          <a:p>
            <a:pPr marL="914400" lvl="1" indent="-396875">
              <a:buFont typeface="Arial" panose="020B0604020202020204" pitchFamily="34" charset="0"/>
              <a:buChar char="•"/>
            </a:pPr>
            <a:r>
              <a:rPr lang="en-US" sz="2200" dirty="0"/>
              <a:t>Qualitative Checklist with points assigned based on the project areas risk to flooding and the mitigation features a project includes. Resiliency is defined as resiliency to flooding </a:t>
            </a:r>
          </a:p>
          <a:p>
            <a:pPr marL="914400" lvl="1" indent="-396875">
              <a:buFont typeface="Arial" panose="020B0604020202020204" pitchFamily="34" charset="0"/>
              <a:buChar char="•"/>
            </a:pPr>
            <a:r>
              <a:rPr lang="en-US" sz="2200" dirty="0"/>
              <a:t>Checklist does not penalize projects in areas not susceptible to flooding and do not require mitigation features. </a:t>
            </a:r>
          </a:p>
          <a:p>
            <a:pPr marL="914400" lvl="1" indent="-396875">
              <a:buFont typeface="Arial" panose="020B0604020202020204" pitchFamily="34" charset="0"/>
              <a:buChar char="•"/>
            </a:pPr>
            <a:r>
              <a:rPr lang="en-US" sz="2200" dirty="0"/>
              <a:t>MDOT will calculate this score.</a:t>
            </a:r>
          </a:p>
          <a:p>
            <a:pPr marL="285750" lvl="1" indent="-285750">
              <a:buFont typeface="Arial" panose="020B0604020202020204" pitchFamily="34" charset="0"/>
              <a:buChar char="•"/>
            </a:pPr>
            <a:endParaRPr lang="en-US" dirty="0"/>
          </a:p>
        </p:txBody>
      </p:sp>
      <p:sp>
        <p:nvSpPr>
          <p:cNvPr id="3" name="Slide Number Placeholder 2"/>
          <p:cNvSpPr>
            <a:spLocks noGrp="1"/>
          </p:cNvSpPr>
          <p:nvPr>
            <p:ph type="sldNum" sz="quarter" idx="12"/>
          </p:nvPr>
        </p:nvSpPr>
        <p:spPr/>
        <p:txBody>
          <a:bodyPr/>
          <a:lstStyle/>
          <a:p>
            <a:fld id="{F0446DF8-FE5C-4326-82F3-D832CF44353F}" type="slidenum">
              <a:rPr lang="en-US" smtClean="0"/>
              <a:t>7</a:t>
            </a:fld>
            <a:endParaRPr lang="en-US" dirty="0"/>
          </a:p>
        </p:txBody>
      </p:sp>
      <p:sp>
        <p:nvSpPr>
          <p:cNvPr id="6" name="TextBox 5"/>
          <p:cNvSpPr txBox="1"/>
          <p:nvPr/>
        </p:nvSpPr>
        <p:spPr>
          <a:xfrm>
            <a:off x="1190444" y="1023634"/>
            <a:ext cx="9944531" cy="646331"/>
          </a:xfrm>
          <a:prstGeom prst="rect">
            <a:avLst/>
          </a:prstGeom>
          <a:noFill/>
        </p:spPr>
        <p:txBody>
          <a:bodyPr wrap="square" rtlCol="0">
            <a:spAutoFit/>
          </a:bodyPr>
          <a:lstStyle/>
          <a:p>
            <a:r>
              <a:rPr lang="en-US" sz="3600" dirty="0">
                <a:solidFill>
                  <a:schemeClr val="accent1"/>
                </a:solidFill>
              </a:rPr>
              <a:t>Goal 2: System Preservation </a:t>
            </a:r>
          </a:p>
        </p:txBody>
      </p:sp>
    </p:spTree>
    <p:extLst>
      <p:ext uri="{BB962C8B-B14F-4D97-AF65-F5344CB8AC3E}">
        <p14:creationId xmlns:p14="http://schemas.microsoft.com/office/powerpoint/2010/main" val="221390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3269" y="1832731"/>
            <a:ext cx="5822831" cy="4523619"/>
          </a:xfrm>
        </p:spPr>
        <p:txBody>
          <a:bodyPr>
            <a:normAutofit fontScale="77500" lnSpcReduction="20000"/>
          </a:bodyPr>
          <a:lstStyle/>
          <a:p>
            <a:pPr marL="0" indent="0">
              <a:buNone/>
            </a:pPr>
            <a:r>
              <a:rPr lang="en-US" sz="2400" b="1" dirty="0"/>
              <a:t>Measure 1: Increase in Job Accessibility</a:t>
            </a:r>
          </a:p>
          <a:p>
            <a:pPr marL="396875" indent="-163513">
              <a:spcBef>
                <a:spcPts val="200"/>
              </a:spcBef>
              <a:spcAft>
                <a:spcPts val="400"/>
              </a:spcAft>
              <a:buFont typeface="Arial" panose="020B0604020202020204" pitchFamily="34" charset="0"/>
              <a:buChar char="•"/>
            </a:pPr>
            <a:r>
              <a:rPr lang="en-US" sz="2400" dirty="0"/>
              <a:t>Predicted increase in the number of jobs accessible from modeling the impact in the Multi-Modal Accessibility (MMA) Tool. </a:t>
            </a:r>
          </a:p>
          <a:p>
            <a:pPr marL="396875" indent="-163513">
              <a:spcBef>
                <a:spcPts val="200"/>
              </a:spcBef>
              <a:spcAft>
                <a:spcPts val="400"/>
              </a:spcAft>
              <a:buFont typeface="Arial" panose="020B0604020202020204" pitchFamily="34" charset="0"/>
              <a:buChar char="•"/>
            </a:pPr>
            <a:r>
              <a:rPr lang="en-US" sz="2400" dirty="0"/>
              <a:t>This is the same tool Virginia DOT uses to evaluate this same measure in their Prioritization Program. </a:t>
            </a:r>
          </a:p>
          <a:p>
            <a:pPr marL="0" indent="0">
              <a:buNone/>
            </a:pPr>
            <a:r>
              <a:rPr lang="en-US" sz="2400" b="1" dirty="0"/>
              <a:t>Measure 2: Increase in Travel Time Reliability</a:t>
            </a:r>
          </a:p>
          <a:p>
            <a:pPr marL="457200" lvl="1" indent="-223838">
              <a:buFont typeface="Arial" panose="020B0604020202020204" pitchFamily="34" charset="0"/>
              <a:buChar char="•"/>
            </a:pPr>
            <a:r>
              <a:rPr lang="en-US" dirty="0"/>
              <a:t>Highway Projects – Annual travel time savings from project modeled in SHA’s Statewide Travel Demand Model</a:t>
            </a:r>
          </a:p>
          <a:p>
            <a:pPr marL="457200" lvl="1" indent="-223838">
              <a:buFont typeface="Arial" panose="020B0604020202020204" pitchFamily="34" charset="0"/>
              <a:buChar char="•"/>
            </a:pPr>
            <a:r>
              <a:rPr lang="en-US" dirty="0"/>
              <a:t>Transit Projects –  Annual travel time savings based on daily new transit riders.  (Every New Passenger is equal to 5.4 minutes of travel time savings). </a:t>
            </a:r>
          </a:p>
          <a:p>
            <a:pPr marL="0" lvl="1" indent="0">
              <a:buNone/>
            </a:pPr>
            <a:r>
              <a:rPr lang="en-US" b="1" dirty="0"/>
              <a:t>Measure 3: Supports Connections Between Different Modes and Promotes Multiple Choices </a:t>
            </a:r>
          </a:p>
          <a:p>
            <a:pPr marL="457200" lvl="1" indent="-223838">
              <a:buFont typeface="Arial" panose="020B0604020202020204" pitchFamily="34" charset="0"/>
              <a:buChar char="•"/>
            </a:pPr>
            <a:r>
              <a:rPr lang="en-US" dirty="0"/>
              <a:t>Qualitative checklist with points assigned based on the modal connections the project facilities.</a:t>
            </a:r>
          </a:p>
          <a:p>
            <a:pPr marL="457200" lvl="1" indent="-223838">
              <a:buFont typeface="Arial" panose="020B0604020202020204" pitchFamily="34" charset="0"/>
              <a:buChar char="•"/>
            </a:pPr>
            <a:r>
              <a:rPr lang="en-US" dirty="0"/>
              <a:t>MDOT will calculate score. </a:t>
            </a:r>
          </a:p>
          <a:p>
            <a:pPr marL="285750" lvl="1" indent="-285750">
              <a:buFont typeface="Arial" panose="020B0604020202020204" pitchFamily="34" charset="0"/>
              <a:buChar char="•"/>
            </a:pPr>
            <a:endParaRPr lang="en-US" dirty="0"/>
          </a:p>
        </p:txBody>
      </p:sp>
      <p:sp>
        <p:nvSpPr>
          <p:cNvPr id="3" name="Slide Number Placeholder 2"/>
          <p:cNvSpPr>
            <a:spLocks noGrp="1"/>
          </p:cNvSpPr>
          <p:nvPr>
            <p:ph type="sldNum" sz="quarter" idx="12"/>
          </p:nvPr>
        </p:nvSpPr>
        <p:spPr/>
        <p:txBody>
          <a:bodyPr/>
          <a:lstStyle/>
          <a:p>
            <a:fld id="{F0446DF8-FE5C-4326-82F3-D832CF44353F}" type="slidenum">
              <a:rPr lang="en-US" smtClean="0"/>
              <a:t>8</a:t>
            </a:fld>
            <a:endParaRPr lang="en-US" dirty="0"/>
          </a:p>
        </p:txBody>
      </p:sp>
      <p:sp>
        <p:nvSpPr>
          <p:cNvPr id="6" name="TextBox 5"/>
          <p:cNvSpPr txBox="1"/>
          <p:nvPr/>
        </p:nvSpPr>
        <p:spPr>
          <a:xfrm>
            <a:off x="1073269" y="1043844"/>
            <a:ext cx="9944531" cy="646331"/>
          </a:xfrm>
          <a:prstGeom prst="rect">
            <a:avLst/>
          </a:prstGeom>
          <a:noFill/>
        </p:spPr>
        <p:txBody>
          <a:bodyPr wrap="square" rtlCol="0">
            <a:spAutoFit/>
          </a:bodyPr>
          <a:lstStyle/>
          <a:p>
            <a:r>
              <a:rPr lang="en-US" sz="3600" dirty="0">
                <a:solidFill>
                  <a:schemeClr val="accent1"/>
                </a:solidFill>
              </a:rPr>
              <a:t>Goal 3: Reducing Congestion</a:t>
            </a:r>
          </a:p>
        </p:txBody>
      </p:sp>
      <p:pic>
        <p:nvPicPr>
          <p:cNvPr id="5" name="Picture 4">
            <a:extLst>
              <a:ext uri="{FF2B5EF4-FFF2-40B4-BE49-F238E27FC236}">
                <a16:creationId xmlns:a16="http://schemas.microsoft.com/office/drawing/2014/main" id="{E90392C6-F947-467F-A969-DC55130DA3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6100" y="1761452"/>
            <a:ext cx="4697801" cy="4257675"/>
          </a:xfrm>
          <a:prstGeom prst="rect">
            <a:avLst/>
          </a:prstGeom>
        </p:spPr>
      </p:pic>
    </p:spTree>
    <p:extLst>
      <p:ext uri="{BB962C8B-B14F-4D97-AF65-F5344CB8AC3E}">
        <p14:creationId xmlns:p14="http://schemas.microsoft.com/office/powerpoint/2010/main" val="2315698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90444" y="1845733"/>
            <a:ext cx="9965235" cy="4510617"/>
          </a:xfrm>
        </p:spPr>
        <p:txBody>
          <a:bodyPr>
            <a:normAutofit fontScale="92500" lnSpcReduction="20000"/>
          </a:bodyPr>
          <a:lstStyle/>
          <a:p>
            <a:pPr marL="0" indent="0">
              <a:buNone/>
            </a:pPr>
            <a:r>
              <a:rPr lang="en-US" sz="2400" b="1" dirty="0"/>
              <a:t>Measure 1: Potential To Limit or Reduce Harmful Emissions </a:t>
            </a:r>
          </a:p>
          <a:p>
            <a:pPr lvl="1">
              <a:buFont typeface="Arial" panose="020B0604020202020204" pitchFamily="34" charset="0"/>
              <a:buChar char="•"/>
            </a:pPr>
            <a:r>
              <a:rPr lang="en-US" dirty="0"/>
              <a:t>Highway Projects – Reduced fuel consumption in gallons modeled from SHA’s Statewide Travel Demand Model </a:t>
            </a:r>
          </a:p>
          <a:p>
            <a:pPr lvl="1">
              <a:buFont typeface="Arial" panose="020B0604020202020204" pitchFamily="34" charset="0"/>
              <a:buChar char="•"/>
            </a:pPr>
            <a:r>
              <a:rPr lang="en-US" dirty="0"/>
              <a:t>Transit Projects – Reduced fuel consumption in gallons based on daily new transit passengers (Every new passenger is equal to 1/5 of a gallon in fuel reduction). </a:t>
            </a:r>
          </a:p>
          <a:p>
            <a:pPr marL="0" lvl="1" indent="0">
              <a:buNone/>
            </a:pPr>
            <a:r>
              <a:rPr lang="en-US" b="1" dirty="0"/>
              <a:t>Measure 2: Avoidance of State Resources in Project Area </a:t>
            </a:r>
          </a:p>
          <a:p>
            <a:pPr marL="690563" lvl="1" indent="-233363">
              <a:buFont typeface="Arial" panose="020B0604020202020204" pitchFamily="34" charset="0"/>
              <a:buChar char="•"/>
            </a:pPr>
            <a:r>
              <a:rPr lang="en-US" dirty="0"/>
              <a:t>The number of impacted acres divided by the total project acres </a:t>
            </a:r>
          </a:p>
          <a:p>
            <a:pPr marL="690563" lvl="1" indent="-233363">
              <a:buFont typeface="Arial" panose="020B0604020202020204" pitchFamily="34" charset="0"/>
              <a:buChar char="•"/>
            </a:pPr>
            <a:r>
              <a:rPr lang="en-US" dirty="0"/>
              <a:t>Impacts considered to only State resources – State Parks and Historical Sites</a:t>
            </a:r>
          </a:p>
          <a:p>
            <a:pPr marL="0" lvl="1" indent="0">
              <a:buNone/>
            </a:pPr>
            <a:r>
              <a:rPr lang="en-US" b="1" dirty="0"/>
              <a:t>Measure 3: Degree to Which the Project Advances State Environmental Goals</a:t>
            </a:r>
          </a:p>
          <a:p>
            <a:pPr marL="690563" lvl="1" indent="-233363">
              <a:buFont typeface="Arial" panose="020B0604020202020204" pitchFamily="34" charset="0"/>
              <a:buChar char="•"/>
            </a:pPr>
            <a:r>
              <a:rPr lang="en-US" dirty="0"/>
              <a:t>Qualitative Checklist with points assigned based on the consistency with environmental goals</a:t>
            </a:r>
          </a:p>
          <a:p>
            <a:pPr marL="690563" lvl="1" indent="-233363">
              <a:buFont typeface="Arial" panose="020B0604020202020204" pitchFamily="34" charset="0"/>
              <a:buChar char="•"/>
            </a:pPr>
            <a:r>
              <a:rPr lang="en-US" dirty="0"/>
              <a:t>Worked with Maryland Department of Environmental on development of checklist goals. </a:t>
            </a:r>
          </a:p>
          <a:p>
            <a:pPr marL="690563" lvl="1" indent="-233363">
              <a:buFont typeface="Arial" panose="020B0604020202020204" pitchFamily="34" charset="0"/>
              <a:buChar char="•"/>
            </a:pPr>
            <a:r>
              <a:rPr lang="en-US" dirty="0"/>
              <a:t>MDOT will calculate score. </a:t>
            </a:r>
          </a:p>
          <a:p>
            <a:pPr marL="285750" lvl="1" indent="-285750">
              <a:buFont typeface="Arial" panose="020B0604020202020204" pitchFamily="34" charset="0"/>
              <a:buChar char="•"/>
            </a:pPr>
            <a:endParaRPr lang="en-US" dirty="0"/>
          </a:p>
        </p:txBody>
      </p:sp>
      <p:sp>
        <p:nvSpPr>
          <p:cNvPr id="3" name="Slide Number Placeholder 2"/>
          <p:cNvSpPr>
            <a:spLocks noGrp="1"/>
          </p:cNvSpPr>
          <p:nvPr>
            <p:ph type="sldNum" sz="quarter" idx="12"/>
          </p:nvPr>
        </p:nvSpPr>
        <p:spPr/>
        <p:txBody>
          <a:bodyPr/>
          <a:lstStyle/>
          <a:p>
            <a:fld id="{F0446DF8-FE5C-4326-82F3-D832CF44353F}" type="slidenum">
              <a:rPr lang="en-US" smtClean="0"/>
              <a:t>9</a:t>
            </a:fld>
            <a:endParaRPr lang="en-US" dirty="0"/>
          </a:p>
        </p:txBody>
      </p:sp>
      <p:sp>
        <p:nvSpPr>
          <p:cNvPr id="6" name="TextBox 5"/>
          <p:cNvSpPr txBox="1"/>
          <p:nvPr/>
        </p:nvSpPr>
        <p:spPr>
          <a:xfrm>
            <a:off x="1095553" y="1023634"/>
            <a:ext cx="9944531" cy="646331"/>
          </a:xfrm>
          <a:prstGeom prst="rect">
            <a:avLst/>
          </a:prstGeom>
          <a:noFill/>
        </p:spPr>
        <p:txBody>
          <a:bodyPr wrap="square" rtlCol="0">
            <a:spAutoFit/>
          </a:bodyPr>
          <a:lstStyle/>
          <a:p>
            <a:r>
              <a:rPr lang="en-US" sz="3600" dirty="0">
                <a:solidFill>
                  <a:schemeClr val="accent1"/>
                </a:solidFill>
              </a:rPr>
              <a:t>Goal 4:Environmental Stewardship </a:t>
            </a:r>
          </a:p>
        </p:txBody>
      </p:sp>
    </p:spTree>
    <p:extLst>
      <p:ext uri="{BB962C8B-B14F-4D97-AF65-F5344CB8AC3E}">
        <p14:creationId xmlns:p14="http://schemas.microsoft.com/office/powerpoint/2010/main" val="2208317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2E59E43900A041AB301E9C6F8ACD76" ma:contentTypeVersion="3" ma:contentTypeDescription="Create a new document." ma:contentTypeScope="" ma:versionID="be4b745b25077abee812f712012a538d">
  <xsd:schema xmlns:xsd="http://www.w3.org/2001/XMLSchema" xmlns:xs="http://www.w3.org/2001/XMLSchema" xmlns:p="http://schemas.microsoft.com/office/2006/metadata/properties" xmlns:ns2="3a04c534-3d27-4f18-8a25-09613d387b19" xmlns:ns3="3f919f12-12a8-48ea-bd7d-1fbdce651874" targetNamespace="http://schemas.microsoft.com/office/2006/metadata/properties" ma:root="true" ma:fieldsID="946057e41496bba68d1f78b5e7e0a989" ns2:_="" ns3:_="">
    <xsd:import namespace="3a04c534-3d27-4f18-8a25-09613d387b19"/>
    <xsd:import namespace="3f919f12-12a8-48ea-bd7d-1fbdce651874"/>
    <xsd:element name="properties">
      <xsd:complexType>
        <xsd:sequence>
          <xsd:element name="documentManagement">
            <xsd:complexType>
              <xsd:all>
                <xsd:element ref="ns2:Category" minOccurs="0"/>
                <xsd:element ref="ns3:SharedWithUsers" minOccurs="0"/>
                <xsd:element ref="ns2:Sub_x002d_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04c534-3d27-4f18-8a25-09613d387b19" elementFormDefault="qualified">
    <xsd:import namespace="http://schemas.microsoft.com/office/2006/documentManagement/types"/>
    <xsd:import namespace="http://schemas.microsoft.com/office/infopath/2007/PartnerControls"/>
    <xsd:element name="Category" ma:index="8" nillable="true" ma:displayName="Category" ma:format="Dropdown" ma:internalName="Category">
      <xsd:simpleType>
        <xsd:restriction base="dms:Choice">
          <xsd:enumeration value="Home"/>
          <xsd:enumeration value="Long-Range Planning"/>
          <xsd:enumeration value="Regional Planning"/>
          <xsd:enumeration value="Capital Programming"/>
          <xsd:enumeration value="Commuter Choice"/>
          <xsd:enumeration value="Freight"/>
          <xsd:enumeration value="Bike/Walk"/>
          <xsd:enumeration value="Environmental"/>
          <xsd:enumeration value="Emerging Technologies"/>
          <xsd:enumeration value="Maryland Attainment Report"/>
        </xsd:restriction>
      </xsd:simpleType>
    </xsd:element>
    <xsd:element name="Sub_x002d_Category" ma:index="10" nillable="true" ma:displayName="Sub-Category" ma:format="Dropdown" ma:internalName="Sub_x002d_Category">
      <xsd:simpleType>
        <xsd:restriction base="dms:Choice">
          <xsd:enumeration value="For Employers"/>
          <xsd:enumeration value="For Commuters"/>
          <xsd:enumeration value="Resource Library"/>
          <xsd:enumeration value="incenTrip"/>
          <xsd:enumeration value="Bikeways"/>
          <xsd:enumeration value="Chapter 30 Scoring"/>
          <xsd:enumeration value="Priority Letters"/>
          <xsd:enumeration value="Meeting Minutes"/>
          <xsd:enumeration value="Meeting Agendas"/>
          <xsd:enumeration value="Priority Letter Maps"/>
          <xsd:enumeration value="Attainment Report"/>
          <xsd:enumeration value="MBPAC"/>
        </xsd:restriction>
      </xsd:simpleType>
    </xsd:element>
  </xsd:schema>
  <xsd:schema xmlns:xsd="http://www.w3.org/2001/XMLSchema" xmlns:xs="http://www.w3.org/2001/XMLSchema" xmlns:dms="http://schemas.microsoft.com/office/2006/documentManagement/types" xmlns:pc="http://schemas.microsoft.com/office/infopath/2007/PartnerControls" targetNamespace="3f919f12-12a8-48ea-bd7d-1fbdce65187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ategory xmlns="3a04c534-3d27-4f18-8a25-09613d387b19">Capital Programming</Category>
    <Sub_x002d_Category xmlns="3a04c534-3d27-4f18-8a25-09613d387b19">Chapter 30 Scoring</Sub_x002d_Category>
  </documentManagement>
</p:properties>
</file>

<file path=customXml/itemProps1.xml><?xml version="1.0" encoding="utf-8"?>
<ds:datastoreItem xmlns:ds="http://schemas.openxmlformats.org/officeDocument/2006/customXml" ds:itemID="{6A660E20-BA68-4FEC-B767-F75A4235C8EE}"/>
</file>

<file path=customXml/itemProps2.xml><?xml version="1.0" encoding="utf-8"?>
<ds:datastoreItem xmlns:ds="http://schemas.openxmlformats.org/officeDocument/2006/customXml" ds:itemID="{CDD18720-BAE0-4A69-B968-EE97680F8EAA}"/>
</file>

<file path=customXml/itemProps3.xml><?xml version="1.0" encoding="utf-8"?>
<ds:datastoreItem xmlns:ds="http://schemas.openxmlformats.org/officeDocument/2006/customXml" ds:itemID="{774B5384-0D02-4AC3-AAE3-2583EAA8C31E}"/>
</file>

<file path=docProps/app.xml><?xml version="1.0" encoding="utf-8"?>
<Properties xmlns="http://schemas.openxmlformats.org/officeDocument/2006/extended-properties" xmlns:vt="http://schemas.openxmlformats.org/officeDocument/2006/docPropsVTypes">
  <Template/>
  <TotalTime>1079</TotalTime>
  <Words>2284</Words>
  <Application>Microsoft Office PowerPoint</Application>
  <PresentationFormat>Widescreen</PresentationFormat>
  <Paragraphs>215</Paragraphs>
  <Slides>22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Times New Roman</vt:lpstr>
      <vt:lpstr>Wingdings</vt:lpstr>
      <vt:lpstr>Office Theme</vt:lpstr>
      <vt:lpstr>Chapter 30  </vt:lpstr>
      <vt:lpstr>Chapter 30 – Project Scoring Law </vt:lpstr>
      <vt:lpstr>Chapter 30 Implementation </vt:lpstr>
      <vt:lpstr>Chapter 30 Implementation </vt:lpstr>
      <vt:lpstr>Project-Based Scoring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Project Scoring Process </vt:lpstr>
      <vt:lpstr>Who Can Propose Major Transportation Projects</vt:lpstr>
      <vt:lpstr>PowerPoint Presentation</vt:lpstr>
      <vt:lpstr>PowerPoint Presentation</vt:lpstr>
      <vt:lpstr>Project Candidates – Need Defined Scope &amp; Cost</vt:lpstr>
      <vt:lpstr>PowerPoint Presentation</vt:lpstr>
      <vt:lpstr>Chapter 30 Scoring - Program Timeline</vt:lpstr>
      <vt:lpstr>Additional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30</dc:title>
  <dc:creator>Daniel Favarulo</dc:creator>
  <cp:lastModifiedBy>Daniel Favarulo</cp:lastModifiedBy>
  <cp:revision>185</cp:revision>
  <cp:lastPrinted>2017-10-02T20:33:51Z</cp:lastPrinted>
  <dcterms:created xsi:type="dcterms:W3CDTF">2017-06-20T13:30:57Z</dcterms:created>
  <dcterms:modified xsi:type="dcterms:W3CDTF">2017-12-08T15:46:15Z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0x010100A32E59E43900A041AB301E9C6F8ACD76</vt:lpwstr>
  </property>
</Properties>
</file>